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</p:sldIdLst>
  <p:sldSz cx="18288000" cy="10287000"/>
  <p:notesSz cx="6858000" cy="9144000"/>
  <p:embeddedFontLst>
    <p:embeddedFont>
      <p:font typeface="210 마마블럭" panose="020B0604020202020204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Bold" panose="00000800000000000000" charset="0"/>
      <p:regular r:id="rId38"/>
    </p:embeddedFont>
    <p:embeddedFont>
      <p:font typeface="Poppins Bold" panose="020B0604020202020204" charset="0"/>
      <p:regular r:id="rId39"/>
    </p:embeddedFont>
    <p:embeddedFont>
      <p:font typeface="Tomorrow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22" autoAdjust="0"/>
  </p:normalViewPr>
  <p:slideViewPr>
    <p:cSldViewPr>
      <p:cViewPr varScale="1">
        <p:scale>
          <a:sx n="41" d="100"/>
          <a:sy n="41" d="100"/>
        </p:scale>
        <p:origin x="83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81833" y="-2605779"/>
            <a:ext cx="11353603" cy="1135360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40746" y="1861561"/>
            <a:ext cx="7700008" cy="6182268"/>
            <a:chOff x="0" y="0"/>
            <a:chExt cx="7467600" cy="59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t="-13083" b="-1308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707297" y="6350504"/>
            <a:ext cx="5929254" cy="940811"/>
            <a:chOff x="0" y="0"/>
            <a:chExt cx="1561614" cy="2477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1614" cy="247786"/>
            </a:xfrm>
            <a:custGeom>
              <a:avLst/>
              <a:gdLst/>
              <a:ahLst/>
              <a:cxnLst/>
              <a:rect l="l" t="t" r="r" b="b"/>
              <a:pathLst>
                <a:path w="1561614" h="247786">
                  <a:moveTo>
                    <a:pt x="66102" y="0"/>
                  </a:moveTo>
                  <a:lnTo>
                    <a:pt x="1495512" y="0"/>
                  </a:lnTo>
                  <a:cubicBezTo>
                    <a:pt x="1532020" y="0"/>
                    <a:pt x="1561614" y="29595"/>
                    <a:pt x="1561614" y="66102"/>
                  </a:cubicBezTo>
                  <a:lnTo>
                    <a:pt x="1561614" y="181684"/>
                  </a:lnTo>
                  <a:cubicBezTo>
                    <a:pt x="1561614" y="218191"/>
                    <a:pt x="1532020" y="247786"/>
                    <a:pt x="1495512" y="247786"/>
                  </a:cubicBezTo>
                  <a:lnTo>
                    <a:pt x="66102" y="247786"/>
                  </a:lnTo>
                  <a:cubicBezTo>
                    <a:pt x="29595" y="247786"/>
                    <a:pt x="0" y="218191"/>
                    <a:pt x="0" y="181684"/>
                  </a:cubicBezTo>
                  <a:lnTo>
                    <a:pt x="0" y="66102"/>
                  </a:lnTo>
                  <a:cubicBezTo>
                    <a:pt x="0" y="29595"/>
                    <a:pt x="29595" y="0"/>
                    <a:pt x="661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61614" cy="285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03721" y="3071023"/>
            <a:ext cx="1267494" cy="126749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22257" y="8043829"/>
            <a:ext cx="703995" cy="7039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62000"/>
                  </a:srgbClr>
                </a:gs>
                <a:gs pos="100000">
                  <a:srgbClr val="CB6CE6">
                    <a:alpha val="62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42559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9" y="0"/>
                </a:lnTo>
                <a:lnTo>
                  <a:pt x="1180519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10235882">
            <a:off x="16542682" y="8900647"/>
            <a:ext cx="2711446" cy="271144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095282" y="8697389"/>
            <a:ext cx="560911" cy="56091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5723572" y="1028700"/>
            <a:ext cx="6840855" cy="8229600"/>
          </a:xfrm>
          <a:custGeom>
            <a:avLst/>
            <a:gdLst/>
            <a:ahLst/>
            <a:cxnLst/>
            <a:rect l="l" t="t" r="r" b="b"/>
            <a:pathLst>
              <a:path w="6840855" h="8229600">
                <a:moveTo>
                  <a:pt x="0" y="0"/>
                </a:moveTo>
                <a:lnTo>
                  <a:pt x="6840856" y="0"/>
                </a:lnTo>
                <a:lnTo>
                  <a:pt x="68408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533802" y="3341112"/>
            <a:ext cx="7122959" cy="179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4"/>
              </a:lnSpc>
            </a:pPr>
            <a:r>
              <a:rPr lang="en-US" sz="6400">
                <a:solidFill>
                  <a:srgbClr val="000000"/>
                </a:solidFill>
                <a:latin typeface="Poppins Bold"/>
              </a:rPr>
              <a:t>ARSITEKTUR KOMPUTER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33802" y="6833000"/>
            <a:ext cx="5805622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499" spc="117">
                <a:solidFill>
                  <a:srgbClr val="000000"/>
                </a:solidFill>
                <a:latin typeface="Montserrat Bold"/>
              </a:rPr>
              <a:t>PEMATERI 1:</a:t>
            </a:r>
          </a:p>
          <a:p>
            <a:pPr marL="539749" lvl="1" indent="-269875" algn="ctr">
              <a:lnSpc>
                <a:spcPts val="3824"/>
              </a:lnSpc>
              <a:buAutoNum type="arabicPeriod"/>
            </a:pPr>
            <a:r>
              <a:rPr lang="en-US" sz="2499" spc="117">
                <a:solidFill>
                  <a:srgbClr val="000000"/>
                </a:solidFill>
                <a:latin typeface="Montserrat Bold"/>
              </a:rPr>
              <a:t>FITA MAULIDDIYH</a:t>
            </a:r>
          </a:p>
          <a:p>
            <a:pPr marL="539749" lvl="1" indent="-269875" algn="ctr">
              <a:lnSpc>
                <a:spcPts val="3824"/>
              </a:lnSpc>
              <a:buAutoNum type="arabicPeriod"/>
            </a:pPr>
            <a:r>
              <a:rPr lang="en-US" sz="2499" spc="117">
                <a:solidFill>
                  <a:srgbClr val="000000"/>
                </a:solidFill>
                <a:latin typeface="Montserrat Bold"/>
              </a:rPr>
              <a:t>DIKA ALFIYANA NURYANI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0753" y="-231347"/>
            <a:ext cx="10749694" cy="107496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500675"/>
            <a:ext cx="7691817" cy="7661771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1930" r="-3749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869251"/>
            <a:ext cx="8350075" cy="212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4"/>
              </a:lnSpc>
            </a:pPr>
            <a:r>
              <a:rPr lang="en-US" sz="5154">
                <a:solidFill>
                  <a:srgbClr val="000000"/>
                </a:solidFill>
                <a:latin typeface="Poppins Bold"/>
              </a:rPr>
              <a:t>ASPEK-ASPEK EVALUASI KOMPUTER</a:t>
            </a:r>
          </a:p>
          <a:p>
            <a:pPr algn="l">
              <a:lnSpc>
                <a:spcPts val="5464"/>
              </a:lnSpc>
            </a:pPr>
            <a:endParaRPr lang="en-US" sz="5154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227090" y="866928"/>
            <a:ext cx="1267494" cy="12674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720517" y="4126907"/>
            <a:ext cx="9427162" cy="412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7"/>
              </a:lnSpc>
            </a:pP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Biaya</a:t>
            </a:r>
            <a:endParaRPr lang="en-US" sz="3651" dirty="0">
              <a:solidFill>
                <a:srgbClr val="000000"/>
              </a:solidFill>
              <a:latin typeface="Montserrat"/>
            </a:endParaRPr>
          </a:p>
          <a:p>
            <a:pPr algn="l">
              <a:lnSpc>
                <a:spcPts val="5477"/>
              </a:lnSpc>
            </a:pP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Evaluasi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biaya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melibatkan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analisis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biaya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 total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kepemilikan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sistem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komputer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termasuk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biaya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awal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operasional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, dan </a:t>
            </a:r>
            <a:r>
              <a:rPr lang="en-US" sz="3651" dirty="0" err="1">
                <a:solidFill>
                  <a:srgbClr val="000000"/>
                </a:solidFill>
                <a:latin typeface="Montserrat"/>
              </a:rPr>
              <a:t>pemeliharaan</a:t>
            </a:r>
            <a:r>
              <a:rPr lang="en-US" sz="3651" dirty="0">
                <a:solidFill>
                  <a:srgbClr val="000000"/>
                </a:solidFill>
                <a:latin typeface="Montserrat"/>
              </a:rPr>
              <a:t>.</a:t>
            </a:r>
          </a:p>
          <a:p>
            <a:pPr algn="l">
              <a:lnSpc>
                <a:spcPts val="5477"/>
              </a:lnSpc>
            </a:pPr>
            <a:endParaRPr lang="en-US" sz="3651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09644" y="5259929"/>
            <a:ext cx="710483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17601" y="2686249"/>
            <a:ext cx="1407326" cy="1192554"/>
            <a:chOff x="0" y="0"/>
            <a:chExt cx="769020" cy="6516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69020" cy="651660"/>
            </a:xfrm>
            <a:custGeom>
              <a:avLst/>
              <a:gdLst/>
              <a:ahLst/>
              <a:cxnLst/>
              <a:rect l="l" t="t" r="r" b="b"/>
              <a:pathLst>
                <a:path w="769020" h="651660">
                  <a:moveTo>
                    <a:pt x="115524" y="0"/>
                  </a:moveTo>
                  <a:lnTo>
                    <a:pt x="653495" y="0"/>
                  </a:lnTo>
                  <a:cubicBezTo>
                    <a:pt x="684134" y="0"/>
                    <a:pt x="713518" y="12171"/>
                    <a:pt x="735183" y="33836"/>
                  </a:cubicBezTo>
                  <a:cubicBezTo>
                    <a:pt x="756848" y="55501"/>
                    <a:pt x="769020" y="84885"/>
                    <a:pt x="769020" y="115524"/>
                  </a:cubicBezTo>
                  <a:lnTo>
                    <a:pt x="769020" y="536135"/>
                  </a:lnTo>
                  <a:cubicBezTo>
                    <a:pt x="769020" y="599938"/>
                    <a:pt x="717298" y="651660"/>
                    <a:pt x="653495" y="651660"/>
                  </a:cubicBezTo>
                  <a:lnTo>
                    <a:pt x="115524" y="651660"/>
                  </a:lnTo>
                  <a:cubicBezTo>
                    <a:pt x="51722" y="651660"/>
                    <a:pt x="0" y="599938"/>
                    <a:pt x="0" y="536135"/>
                  </a:cubicBezTo>
                  <a:lnTo>
                    <a:pt x="0" y="115524"/>
                  </a:lnTo>
                  <a:cubicBezTo>
                    <a:pt x="0" y="51722"/>
                    <a:pt x="51722" y="0"/>
                    <a:pt x="1155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769020" cy="651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 flipH="1" flipV="1">
            <a:off x="10398384" y="6810516"/>
            <a:ext cx="1869816" cy="403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 dirty="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69610" y="9446195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50560" y="7382016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27530" y="2691902"/>
            <a:ext cx="987467" cy="92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1"/>
              </a:lnSpc>
            </a:pPr>
            <a:r>
              <a:rPr lang="en-US" sz="5422">
                <a:solidFill>
                  <a:srgbClr val="FFFFFF"/>
                </a:solidFill>
                <a:latin typeface="Montserrat Bold"/>
              </a:rPr>
              <a:t>06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697" y="411959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3455" y="2887139"/>
            <a:ext cx="6187424" cy="187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2"/>
              </a:lnSpc>
            </a:pPr>
            <a:r>
              <a:rPr lang="en-US" sz="4521">
                <a:solidFill>
                  <a:srgbClr val="000000"/>
                </a:solidFill>
                <a:latin typeface="Poppins Bold"/>
              </a:rPr>
              <a:t>METODE EVALUASI KOMPUTER</a:t>
            </a:r>
          </a:p>
          <a:p>
            <a:pPr algn="l">
              <a:lnSpc>
                <a:spcPts val="4792"/>
              </a:lnSpc>
            </a:pPr>
            <a:endParaRPr lang="en-US" sz="4521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2754007"/>
            <a:ext cx="1267494" cy="126749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078782" y="1010187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6836" y="6081119"/>
            <a:ext cx="426620" cy="393556"/>
          </a:xfrm>
          <a:custGeom>
            <a:avLst/>
            <a:gdLst/>
            <a:ahLst/>
            <a:cxnLst/>
            <a:rect l="l" t="t" r="r" b="b"/>
            <a:pathLst>
              <a:path w="426620" h="393556">
                <a:moveTo>
                  <a:pt x="0" y="0"/>
                </a:moveTo>
                <a:lnTo>
                  <a:pt x="426619" y="0"/>
                </a:lnTo>
                <a:lnTo>
                  <a:pt x="426619" y="393557"/>
                </a:lnTo>
                <a:lnTo>
                  <a:pt x="0" y="393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6836" y="6690986"/>
            <a:ext cx="426620" cy="393556"/>
          </a:xfrm>
          <a:custGeom>
            <a:avLst/>
            <a:gdLst/>
            <a:ahLst/>
            <a:cxnLst/>
            <a:rect l="l" t="t" r="r" b="b"/>
            <a:pathLst>
              <a:path w="426620" h="393556">
                <a:moveTo>
                  <a:pt x="0" y="0"/>
                </a:moveTo>
                <a:lnTo>
                  <a:pt x="426619" y="0"/>
                </a:lnTo>
                <a:lnTo>
                  <a:pt x="426619" y="393556"/>
                </a:lnTo>
                <a:lnTo>
                  <a:pt x="0" y="393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817385" y="1010187"/>
            <a:ext cx="4651914" cy="4651895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r="-25046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699059" y="2913693"/>
            <a:ext cx="6390236" cy="6390211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5046" r="-25046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0143342" y="6291612"/>
            <a:ext cx="4439415" cy="2251496"/>
            <a:chOff x="0" y="0"/>
            <a:chExt cx="1169229" cy="592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9229" cy="592987"/>
            </a:xfrm>
            <a:custGeom>
              <a:avLst/>
              <a:gdLst/>
              <a:ahLst/>
              <a:cxnLst/>
              <a:rect l="l" t="t" r="r" b="b"/>
              <a:pathLst>
                <a:path w="1169229" h="592987">
                  <a:moveTo>
                    <a:pt x="36622" y="0"/>
                  </a:moveTo>
                  <a:lnTo>
                    <a:pt x="1132607" y="0"/>
                  </a:lnTo>
                  <a:cubicBezTo>
                    <a:pt x="1142320" y="0"/>
                    <a:pt x="1151634" y="3858"/>
                    <a:pt x="1158502" y="10726"/>
                  </a:cubicBezTo>
                  <a:cubicBezTo>
                    <a:pt x="1165370" y="17594"/>
                    <a:pt x="1169229" y="26909"/>
                    <a:pt x="1169229" y="36622"/>
                  </a:cubicBezTo>
                  <a:lnTo>
                    <a:pt x="1169229" y="556365"/>
                  </a:lnTo>
                  <a:cubicBezTo>
                    <a:pt x="1169229" y="566077"/>
                    <a:pt x="1165370" y="575392"/>
                    <a:pt x="1158502" y="582260"/>
                  </a:cubicBezTo>
                  <a:cubicBezTo>
                    <a:pt x="1151634" y="589128"/>
                    <a:pt x="1142320" y="592987"/>
                    <a:pt x="1132607" y="592987"/>
                  </a:cubicBezTo>
                  <a:lnTo>
                    <a:pt x="36622" y="592987"/>
                  </a:lnTo>
                  <a:cubicBezTo>
                    <a:pt x="26909" y="592987"/>
                    <a:pt x="17594" y="589128"/>
                    <a:pt x="10726" y="582260"/>
                  </a:cubicBezTo>
                  <a:cubicBezTo>
                    <a:pt x="3858" y="575392"/>
                    <a:pt x="0" y="566077"/>
                    <a:pt x="0" y="556365"/>
                  </a:cubicBezTo>
                  <a:lnTo>
                    <a:pt x="0" y="36622"/>
                  </a:lnTo>
                  <a:cubicBezTo>
                    <a:pt x="0" y="26909"/>
                    <a:pt x="3858" y="17594"/>
                    <a:pt x="10726" y="10726"/>
                  </a:cubicBezTo>
                  <a:cubicBezTo>
                    <a:pt x="17594" y="3858"/>
                    <a:pt x="26909" y="0"/>
                    <a:pt x="3662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169229" cy="59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12462" y="981612"/>
            <a:ext cx="1710741" cy="4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Arsitektur</a:t>
            </a:r>
            <a:r>
              <a:rPr lang="en-US" sz="13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Komputer</a:t>
            </a:r>
            <a:endParaRPr lang="en-US" sz="13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62447" y="6028409"/>
            <a:ext cx="4726635" cy="88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PENGUJIAN FUNGSIONAL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62447" y="6638275"/>
            <a:ext cx="5707174" cy="88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PENGUJIAN KINERJA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483527" y="7274485"/>
            <a:ext cx="375797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Lorem ipsum dolor sit amet, consectetur adipiscing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50444" y="6652886"/>
            <a:ext cx="278445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ANALISIS</a:t>
            </a:r>
          </a:p>
        </p:txBody>
      </p:sp>
      <p:sp>
        <p:nvSpPr>
          <p:cNvPr id="24" name="Freeform 24"/>
          <p:cNvSpPr/>
          <p:nvPr/>
        </p:nvSpPr>
        <p:spPr>
          <a:xfrm>
            <a:off x="946836" y="7972841"/>
            <a:ext cx="426620" cy="393556"/>
          </a:xfrm>
          <a:custGeom>
            <a:avLst/>
            <a:gdLst/>
            <a:ahLst/>
            <a:cxnLst/>
            <a:rect l="l" t="t" r="r" b="b"/>
            <a:pathLst>
              <a:path w="426620" h="393556">
                <a:moveTo>
                  <a:pt x="0" y="0"/>
                </a:moveTo>
                <a:lnTo>
                  <a:pt x="426619" y="0"/>
                </a:lnTo>
                <a:lnTo>
                  <a:pt x="426619" y="393557"/>
                </a:lnTo>
                <a:lnTo>
                  <a:pt x="0" y="393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46836" y="7331635"/>
            <a:ext cx="426620" cy="393556"/>
          </a:xfrm>
          <a:custGeom>
            <a:avLst/>
            <a:gdLst/>
            <a:ahLst/>
            <a:cxnLst/>
            <a:rect l="l" t="t" r="r" b="b"/>
            <a:pathLst>
              <a:path w="426620" h="393556">
                <a:moveTo>
                  <a:pt x="0" y="0"/>
                </a:moveTo>
                <a:lnTo>
                  <a:pt x="426619" y="0"/>
                </a:lnTo>
                <a:lnTo>
                  <a:pt x="426619" y="393556"/>
                </a:lnTo>
                <a:lnTo>
                  <a:pt x="0" y="393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662447" y="7251553"/>
            <a:ext cx="5707174" cy="88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SIMULASI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62447" y="7864830"/>
            <a:ext cx="5707174" cy="88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ANALISIS DATA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10415" y="541193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81181" y="1110846"/>
            <a:ext cx="1710741" cy="4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Arsitektur</a:t>
            </a:r>
            <a:r>
              <a:rPr lang="en-US" sz="13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Komputer</a:t>
            </a:r>
            <a:endParaRPr lang="en-US" sz="13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42559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9" y="0"/>
                </a:lnTo>
                <a:lnTo>
                  <a:pt x="1180519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17884" y="3297677"/>
            <a:ext cx="375797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Lorem ipsum dolor sit amet, consectetur adipiscing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4389" y="2344698"/>
            <a:ext cx="3284960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ASPEK 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871854" y="1928088"/>
            <a:ext cx="1267494" cy="12674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2845" y="1580899"/>
            <a:ext cx="15286204" cy="7525001"/>
            <a:chOff x="0" y="0"/>
            <a:chExt cx="4025996" cy="1981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25996" cy="1981893"/>
            </a:xfrm>
            <a:custGeom>
              <a:avLst/>
              <a:gdLst/>
              <a:ahLst/>
              <a:cxnLst/>
              <a:rect l="l" t="t" r="r" b="b"/>
              <a:pathLst>
                <a:path w="4025996" h="1981893">
                  <a:moveTo>
                    <a:pt x="25830" y="0"/>
                  </a:moveTo>
                  <a:lnTo>
                    <a:pt x="4000166" y="0"/>
                  </a:lnTo>
                  <a:cubicBezTo>
                    <a:pt x="4014432" y="0"/>
                    <a:pt x="4025996" y="11564"/>
                    <a:pt x="4025996" y="25830"/>
                  </a:cubicBezTo>
                  <a:lnTo>
                    <a:pt x="4025996" y="1956064"/>
                  </a:lnTo>
                  <a:cubicBezTo>
                    <a:pt x="4025996" y="1970329"/>
                    <a:pt x="4014432" y="1981893"/>
                    <a:pt x="4000166" y="1981893"/>
                  </a:cubicBezTo>
                  <a:lnTo>
                    <a:pt x="25830" y="1981893"/>
                  </a:lnTo>
                  <a:cubicBezTo>
                    <a:pt x="11564" y="1981893"/>
                    <a:pt x="0" y="1970329"/>
                    <a:pt x="0" y="1956064"/>
                  </a:cubicBezTo>
                  <a:lnTo>
                    <a:pt x="0" y="25830"/>
                  </a:lnTo>
                  <a:cubicBezTo>
                    <a:pt x="0" y="11564"/>
                    <a:pt x="11564" y="0"/>
                    <a:pt x="258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025996" cy="2019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023882" y="2306598"/>
            <a:ext cx="7915165" cy="599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7"/>
              </a:lnSpc>
            </a:pPr>
            <a:r>
              <a:rPr lang="en-US" sz="3505">
                <a:solidFill>
                  <a:srgbClr val="000000"/>
                </a:solidFill>
                <a:latin typeface="Montserrat Bold"/>
              </a:rPr>
              <a:t>PENGUJIAN FUNGSIONAL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30683" y="4305300"/>
            <a:ext cx="13279732" cy="301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Dilakukan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untuk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memastikan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bahwa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setiap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bagian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dari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sistem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komputer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berfungsi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seperti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 yang </a:t>
            </a:r>
            <a:r>
              <a:rPr lang="en-US" sz="4005" dirty="0" err="1">
                <a:solidFill>
                  <a:srgbClr val="000000"/>
                </a:solidFill>
                <a:latin typeface="Montserrat"/>
              </a:rPr>
              <a:t>diharapkan</a:t>
            </a:r>
            <a:r>
              <a:rPr lang="en-US" sz="4005" dirty="0">
                <a:solidFill>
                  <a:srgbClr val="000000"/>
                </a:solidFill>
                <a:latin typeface="Montserrat"/>
              </a:rPr>
              <a:t>.</a:t>
            </a:r>
          </a:p>
          <a:p>
            <a:pPr algn="ctr">
              <a:lnSpc>
                <a:spcPts val="6008"/>
              </a:lnSpc>
            </a:pPr>
            <a:endParaRPr lang="en-US" sz="4005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10415" y="603186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2834" y="1211680"/>
            <a:ext cx="16409088" cy="7584186"/>
            <a:chOff x="0" y="0"/>
            <a:chExt cx="4321735" cy="19974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21735" cy="1997481"/>
            </a:xfrm>
            <a:custGeom>
              <a:avLst/>
              <a:gdLst/>
              <a:ahLst/>
              <a:cxnLst/>
              <a:rect l="l" t="t" r="r" b="b"/>
              <a:pathLst>
                <a:path w="4321735" h="1997481">
                  <a:moveTo>
                    <a:pt x="24062" y="0"/>
                  </a:moveTo>
                  <a:lnTo>
                    <a:pt x="4297673" y="0"/>
                  </a:lnTo>
                  <a:cubicBezTo>
                    <a:pt x="4304055" y="0"/>
                    <a:pt x="4310175" y="2535"/>
                    <a:pt x="4314687" y="7048"/>
                  </a:cubicBezTo>
                  <a:cubicBezTo>
                    <a:pt x="4319200" y="11560"/>
                    <a:pt x="4321735" y="17680"/>
                    <a:pt x="4321735" y="24062"/>
                  </a:cubicBezTo>
                  <a:lnTo>
                    <a:pt x="4321735" y="1973419"/>
                  </a:lnTo>
                  <a:cubicBezTo>
                    <a:pt x="4321735" y="1979801"/>
                    <a:pt x="4319200" y="1985921"/>
                    <a:pt x="4314687" y="1990434"/>
                  </a:cubicBezTo>
                  <a:cubicBezTo>
                    <a:pt x="4310175" y="1994946"/>
                    <a:pt x="4304055" y="1997481"/>
                    <a:pt x="4297673" y="1997481"/>
                  </a:cubicBezTo>
                  <a:lnTo>
                    <a:pt x="24062" y="1997481"/>
                  </a:lnTo>
                  <a:cubicBezTo>
                    <a:pt x="17680" y="1997481"/>
                    <a:pt x="11560" y="1994946"/>
                    <a:pt x="7048" y="1990434"/>
                  </a:cubicBezTo>
                  <a:cubicBezTo>
                    <a:pt x="2535" y="1985921"/>
                    <a:pt x="0" y="1979801"/>
                    <a:pt x="0" y="1973419"/>
                  </a:cubicBezTo>
                  <a:lnTo>
                    <a:pt x="0" y="24062"/>
                  </a:lnTo>
                  <a:cubicBezTo>
                    <a:pt x="0" y="17680"/>
                    <a:pt x="2535" y="11560"/>
                    <a:pt x="7048" y="7048"/>
                  </a:cubicBezTo>
                  <a:cubicBezTo>
                    <a:pt x="11560" y="2535"/>
                    <a:pt x="17680" y="0"/>
                    <a:pt x="2406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21735" cy="203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781181" y="1110846"/>
            <a:ext cx="1710741" cy="45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Montserrat Bold"/>
              </a:rPr>
              <a:t>TEKNOLOGI INFORMASI</a:t>
            </a:r>
          </a:p>
        </p:txBody>
      </p:sp>
      <p:sp>
        <p:nvSpPr>
          <p:cNvPr id="9" name="Freeform 9"/>
          <p:cNvSpPr/>
          <p:nvPr/>
        </p:nvSpPr>
        <p:spPr>
          <a:xfrm>
            <a:off x="942559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9" y="0"/>
                </a:lnTo>
                <a:lnTo>
                  <a:pt x="1180519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871854" y="1928088"/>
            <a:ext cx="1267494" cy="126749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05602" y="2466585"/>
            <a:ext cx="9376348" cy="85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9"/>
              </a:lnSpc>
            </a:pPr>
            <a:r>
              <a:rPr lang="en-US" sz="5113">
                <a:solidFill>
                  <a:srgbClr val="000000"/>
                </a:solidFill>
                <a:latin typeface="Montserrat Bold"/>
              </a:rPr>
              <a:t>PENGUJIAN KINERJA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48426" y="3734009"/>
            <a:ext cx="10791147" cy="271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</a:pPr>
            <a:r>
              <a:rPr lang="en-US" sz="3604" dirty="0" err="1">
                <a:solidFill>
                  <a:srgbClr val="000000"/>
                </a:solidFill>
                <a:latin typeface="Montserrat"/>
              </a:rPr>
              <a:t>Dilakukan</a:t>
            </a:r>
            <a:r>
              <a:rPr lang="en-US" sz="360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04" dirty="0" err="1">
                <a:solidFill>
                  <a:srgbClr val="000000"/>
                </a:solidFill>
                <a:latin typeface="Montserrat"/>
              </a:rPr>
              <a:t>untuk</a:t>
            </a:r>
            <a:r>
              <a:rPr lang="en-US" sz="360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04" dirty="0" err="1">
                <a:solidFill>
                  <a:srgbClr val="000000"/>
                </a:solidFill>
                <a:latin typeface="Montserrat"/>
              </a:rPr>
              <a:t>mengevaluasi</a:t>
            </a:r>
            <a:r>
              <a:rPr lang="en-US" sz="360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04" dirty="0" err="1">
                <a:solidFill>
                  <a:srgbClr val="000000"/>
                </a:solidFill>
                <a:latin typeface="Montserrat"/>
              </a:rPr>
              <a:t>performa</a:t>
            </a:r>
            <a:r>
              <a:rPr lang="en-US" sz="360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04" dirty="0" err="1">
                <a:solidFill>
                  <a:srgbClr val="000000"/>
                </a:solidFill>
                <a:latin typeface="Montserrat"/>
              </a:rPr>
              <a:t>sistem</a:t>
            </a:r>
            <a:r>
              <a:rPr lang="en-US" sz="360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04" dirty="0" err="1">
                <a:solidFill>
                  <a:srgbClr val="000000"/>
                </a:solidFill>
                <a:latin typeface="Montserrat"/>
              </a:rPr>
              <a:t>komputer</a:t>
            </a:r>
            <a:r>
              <a:rPr lang="en-US" sz="360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04" dirty="0" err="1">
                <a:solidFill>
                  <a:srgbClr val="000000"/>
                </a:solidFill>
                <a:latin typeface="Montserrat"/>
              </a:rPr>
              <a:t>dalam</a:t>
            </a:r>
            <a:r>
              <a:rPr lang="en-US" sz="360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04" dirty="0" err="1">
                <a:solidFill>
                  <a:srgbClr val="000000"/>
                </a:solidFill>
                <a:latin typeface="Montserrat"/>
              </a:rPr>
              <a:t>menghadapi</a:t>
            </a:r>
            <a:r>
              <a:rPr lang="en-US" sz="360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04" dirty="0" err="1">
                <a:solidFill>
                  <a:srgbClr val="000000"/>
                </a:solidFill>
                <a:latin typeface="Montserrat"/>
              </a:rPr>
              <a:t>berbagai</a:t>
            </a:r>
            <a:r>
              <a:rPr lang="en-US" sz="360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04" dirty="0" err="1">
                <a:solidFill>
                  <a:srgbClr val="000000"/>
                </a:solidFill>
                <a:latin typeface="Montserrat"/>
              </a:rPr>
              <a:t>beban</a:t>
            </a:r>
            <a:r>
              <a:rPr lang="en-US" sz="360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04" dirty="0" err="1">
                <a:solidFill>
                  <a:srgbClr val="000000"/>
                </a:solidFill>
                <a:latin typeface="Montserrat"/>
              </a:rPr>
              <a:t>kerja</a:t>
            </a:r>
            <a:r>
              <a:rPr lang="en-US" sz="3604" dirty="0">
                <a:solidFill>
                  <a:srgbClr val="000000"/>
                </a:solidFill>
                <a:latin typeface="Montserrat"/>
              </a:rPr>
              <a:t>.</a:t>
            </a:r>
          </a:p>
          <a:p>
            <a:pPr algn="ctr">
              <a:lnSpc>
                <a:spcPts val="5407"/>
              </a:lnSpc>
            </a:pPr>
            <a:endParaRPr lang="en-US" sz="3604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10415" y="603186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2309" y="1563469"/>
            <a:ext cx="15506366" cy="8075595"/>
            <a:chOff x="0" y="0"/>
            <a:chExt cx="4083981" cy="2126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83981" cy="2126906"/>
            </a:xfrm>
            <a:custGeom>
              <a:avLst/>
              <a:gdLst/>
              <a:ahLst/>
              <a:cxnLst/>
              <a:rect l="l" t="t" r="r" b="b"/>
              <a:pathLst>
                <a:path w="4083981" h="2126906">
                  <a:moveTo>
                    <a:pt x="25276" y="0"/>
                  </a:moveTo>
                  <a:lnTo>
                    <a:pt x="4058706" y="0"/>
                  </a:lnTo>
                  <a:cubicBezTo>
                    <a:pt x="4065409" y="0"/>
                    <a:pt x="4071838" y="2663"/>
                    <a:pt x="4076578" y="7403"/>
                  </a:cubicBezTo>
                  <a:cubicBezTo>
                    <a:pt x="4081318" y="12143"/>
                    <a:pt x="4083981" y="18572"/>
                    <a:pt x="4083981" y="25276"/>
                  </a:cubicBezTo>
                  <a:lnTo>
                    <a:pt x="4083981" y="2101630"/>
                  </a:lnTo>
                  <a:cubicBezTo>
                    <a:pt x="4083981" y="2108334"/>
                    <a:pt x="4081318" y="2114763"/>
                    <a:pt x="4076578" y="2119503"/>
                  </a:cubicBezTo>
                  <a:cubicBezTo>
                    <a:pt x="4071838" y="2124243"/>
                    <a:pt x="4065409" y="2126906"/>
                    <a:pt x="4058706" y="2126906"/>
                  </a:cubicBezTo>
                  <a:lnTo>
                    <a:pt x="25276" y="2126906"/>
                  </a:lnTo>
                  <a:cubicBezTo>
                    <a:pt x="18572" y="2126906"/>
                    <a:pt x="12143" y="2124243"/>
                    <a:pt x="7403" y="2119503"/>
                  </a:cubicBezTo>
                  <a:cubicBezTo>
                    <a:pt x="2663" y="2114763"/>
                    <a:pt x="0" y="2108334"/>
                    <a:pt x="0" y="2101630"/>
                  </a:cubicBezTo>
                  <a:lnTo>
                    <a:pt x="0" y="25276"/>
                  </a:lnTo>
                  <a:cubicBezTo>
                    <a:pt x="0" y="18572"/>
                    <a:pt x="2663" y="12143"/>
                    <a:pt x="7403" y="7403"/>
                  </a:cubicBezTo>
                  <a:cubicBezTo>
                    <a:pt x="12143" y="2663"/>
                    <a:pt x="18572" y="0"/>
                    <a:pt x="25276" y="0"/>
                  </a:cubicBezTo>
                  <a:close/>
                </a:path>
              </a:pathLst>
            </a:custGeom>
            <a:solidFill>
              <a:srgbClr val="D9D9D9">
                <a:alpha val="6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83981" cy="2165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781181" y="1110846"/>
            <a:ext cx="1710741" cy="4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Arsitektur</a:t>
            </a:r>
            <a:r>
              <a:rPr lang="en-US" sz="13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Komputer</a:t>
            </a:r>
            <a:endParaRPr lang="en-US" sz="13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2559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9" y="0"/>
                </a:lnTo>
                <a:lnTo>
                  <a:pt x="1180519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87584" y="4553884"/>
            <a:ext cx="13512831" cy="267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7"/>
              </a:lnSpc>
            </a:pPr>
            <a:r>
              <a:rPr lang="en-US" sz="3551">
                <a:solidFill>
                  <a:srgbClr val="000000"/>
                </a:solidFill>
                <a:latin typeface="Montserrat"/>
              </a:rPr>
              <a:t>Penggunaan model matematika atau perangkat lunak untuk mensimulasikan situasi yang mungkin terjadi dalam operasi nyata.</a:t>
            </a:r>
          </a:p>
          <a:p>
            <a:pPr algn="ctr">
              <a:lnSpc>
                <a:spcPts val="5327"/>
              </a:lnSpc>
            </a:pPr>
            <a:endParaRPr lang="en-US" sz="3551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55692" y="2419460"/>
            <a:ext cx="5196615" cy="130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3796">
                <a:solidFill>
                  <a:srgbClr val="000000"/>
                </a:solidFill>
                <a:latin typeface="Montserrat Bold"/>
              </a:rPr>
              <a:t>SIMULASI </a:t>
            </a:r>
          </a:p>
          <a:p>
            <a:pPr algn="ctr">
              <a:lnSpc>
                <a:spcPts val="5315"/>
              </a:lnSpc>
            </a:pPr>
            <a:endParaRPr lang="en-US" sz="3796">
              <a:solidFill>
                <a:srgbClr val="000000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88292" y="646402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2559" y="2072770"/>
            <a:ext cx="16442251" cy="7820934"/>
            <a:chOff x="0" y="-42834"/>
            <a:chExt cx="4597526" cy="2222837"/>
          </a:xfrm>
        </p:grpSpPr>
        <p:sp>
          <p:nvSpPr>
            <p:cNvPr id="6" name="Freeform 6"/>
            <p:cNvSpPr/>
            <p:nvPr/>
          </p:nvSpPr>
          <p:spPr>
            <a:xfrm>
              <a:off x="0" y="-42834"/>
              <a:ext cx="4597526" cy="2180003"/>
            </a:xfrm>
            <a:custGeom>
              <a:avLst/>
              <a:gdLst/>
              <a:ahLst/>
              <a:cxnLst/>
              <a:rect l="l" t="t" r="r" b="b"/>
              <a:pathLst>
                <a:path w="4597526" h="2180003">
                  <a:moveTo>
                    <a:pt x="22619" y="0"/>
                  </a:moveTo>
                  <a:lnTo>
                    <a:pt x="4574907" y="0"/>
                  </a:lnTo>
                  <a:cubicBezTo>
                    <a:pt x="4587399" y="0"/>
                    <a:pt x="4597526" y="10127"/>
                    <a:pt x="4597526" y="22619"/>
                  </a:cubicBezTo>
                  <a:lnTo>
                    <a:pt x="4597526" y="2157384"/>
                  </a:lnTo>
                  <a:cubicBezTo>
                    <a:pt x="4597526" y="2163383"/>
                    <a:pt x="4595143" y="2169136"/>
                    <a:pt x="4590901" y="2173378"/>
                  </a:cubicBezTo>
                  <a:cubicBezTo>
                    <a:pt x="4586659" y="2177620"/>
                    <a:pt x="4580906" y="2180003"/>
                    <a:pt x="4574907" y="2180003"/>
                  </a:cubicBezTo>
                  <a:lnTo>
                    <a:pt x="22619" y="2180003"/>
                  </a:lnTo>
                  <a:cubicBezTo>
                    <a:pt x="16620" y="2180003"/>
                    <a:pt x="10867" y="2177620"/>
                    <a:pt x="6625" y="2173378"/>
                  </a:cubicBezTo>
                  <a:cubicBezTo>
                    <a:pt x="2383" y="2169136"/>
                    <a:pt x="0" y="2163383"/>
                    <a:pt x="0" y="2157384"/>
                  </a:cubicBezTo>
                  <a:lnTo>
                    <a:pt x="0" y="22619"/>
                  </a:lnTo>
                  <a:cubicBezTo>
                    <a:pt x="0" y="16620"/>
                    <a:pt x="2383" y="10867"/>
                    <a:pt x="6625" y="6625"/>
                  </a:cubicBezTo>
                  <a:cubicBezTo>
                    <a:pt x="10867" y="2383"/>
                    <a:pt x="16620" y="0"/>
                    <a:pt x="22619" y="0"/>
                  </a:cubicBezTo>
                  <a:close/>
                </a:path>
              </a:pathLst>
            </a:custGeom>
            <a:solidFill>
              <a:srgbClr val="D9D9D9">
                <a:alpha val="6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97526" cy="2218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781181" y="1110846"/>
            <a:ext cx="1710741" cy="445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Arsitektur</a:t>
            </a:r>
            <a:r>
              <a:rPr lang="en-US" sz="13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Komputer</a:t>
            </a:r>
            <a:endParaRPr lang="en-US" sz="13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2559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9" y="0"/>
                </a:lnTo>
                <a:lnTo>
                  <a:pt x="1180519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62200" y="4193966"/>
            <a:ext cx="12962234" cy="4289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3"/>
              </a:lnSpc>
            </a:pP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Penggunaan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historis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atau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data yang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dihasilkan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dari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pengujian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untuk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mengevaluasi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dan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membuat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keputusan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terkait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dengan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sistem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4555" dirty="0" err="1">
                <a:solidFill>
                  <a:srgbClr val="000000"/>
                </a:solidFill>
                <a:latin typeface="Montserrat"/>
              </a:rPr>
              <a:t>komputer</a:t>
            </a:r>
            <a:r>
              <a:rPr lang="en-US" sz="4555" dirty="0">
                <a:solidFill>
                  <a:srgbClr val="000000"/>
                </a:solidFill>
                <a:latin typeface="Montserrat"/>
              </a:rPr>
              <a:t>.</a:t>
            </a:r>
          </a:p>
          <a:p>
            <a:pPr algn="ctr">
              <a:lnSpc>
                <a:spcPts val="6833"/>
              </a:lnSpc>
            </a:pPr>
            <a:endParaRPr lang="en-US" sz="4555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02655" y="2891244"/>
            <a:ext cx="5183825" cy="130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2"/>
              </a:lnSpc>
            </a:pPr>
            <a:r>
              <a:rPr lang="en-US" sz="3787">
                <a:solidFill>
                  <a:srgbClr val="000000"/>
                </a:solidFill>
                <a:latin typeface="Montserrat Bold"/>
              </a:rPr>
              <a:t>ANALISIS DATA</a:t>
            </a:r>
          </a:p>
          <a:p>
            <a:pPr algn="ctr">
              <a:lnSpc>
                <a:spcPts val="5302"/>
              </a:lnSpc>
            </a:pPr>
            <a:endParaRPr lang="en-US" sz="3787">
              <a:solidFill>
                <a:srgbClr val="000000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87460" y="-1208173"/>
            <a:ext cx="8262428" cy="4022498"/>
          </a:xfrm>
          <a:custGeom>
            <a:avLst/>
            <a:gdLst/>
            <a:ahLst/>
            <a:cxnLst/>
            <a:rect l="l" t="t" r="r" b="b"/>
            <a:pathLst>
              <a:path w="8262428" h="402249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100605"/>
            <a:ext cx="16230600" cy="8085790"/>
          </a:xfrm>
          <a:custGeom>
            <a:avLst/>
            <a:gdLst/>
            <a:ahLst/>
            <a:cxnLst/>
            <a:rect l="l" t="t" r="r" b="b"/>
            <a:pathLst>
              <a:path w="16230600" h="8085790">
                <a:moveTo>
                  <a:pt x="0" y="0"/>
                </a:moveTo>
                <a:lnTo>
                  <a:pt x="16230600" y="0"/>
                </a:lnTo>
                <a:lnTo>
                  <a:pt x="16230600" y="8085790"/>
                </a:lnTo>
                <a:lnTo>
                  <a:pt x="0" y="8085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18349" y="8275751"/>
            <a:ext cx="8262428" cy="4022498"/>
          </a:xfrm>
          <a:custGeom>
            <a:avLst/>
            <a:gdLst/>
            <a:ahLst/>
            <a:cxnLst/>
            <a:rect l="l" t="t" r="r" b="b"/>
            <a:pathLst>
              <a:path w="8262428" h="402249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75310" y="5595662"/>
            <a:ext cx="11063866" cy="230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94138" lvl="1" indent="-914400" algn="l">
              <a:lnSpc>
                <a:spcPts val="6221"/>
              </a:lnSpc>
              <a:buAutoNum type="arabicPeriod"/>
            </a:pPr>
            <a:r>
              <a:rPr lang="en-US" sz="4444" dirty="0" err="1">
                <a:solidFill>
                  <a:srgbClr val="2E0031"/>
                </a:solidFill>
                <a:latin typeface="Tomorrow"/>
              </a:rPr>
              <a:t>Peralatan</a:t>
            </a:r>
            <a:r>
              <a:rPr lang="en-US" sz="4444" dirty="0">
                <a:solidFill>
                  <a:srgbClr val="2E0031"/>
                </a:solidFill>
                <a:latin typeface="Tomorrow"/>
              </a:rPr>
              <a:t> manual</a:t>
            </a:r>
          </a:p>
          <a:p>
            <a:pPr marL="1394138" lvl="1" indent="-914400" algn="l">
              <a:lnSpc>
                <a:spcPts val="6221"/>
              </a:lnSpc>
              <a:buAutoNum type="arabicPeriod"/>
            </a:pPr>
            <a:r>
              <a:rPr lang="en-US" sz="4444" dirty="0" err="1">
                <a:solidFill>
                  <a:srgbClr val="2E0031"/>
                </a:solidFill>
                <a:latin typeface="Tomorrow"/>
              </a:rPr>
              <a:t>Peralatan</a:t>
            </a:r>
            <a:r>
              <a:rPr lang="en-US" sz="4444" dirty="0">
                <a:solidFill>
                  <a:srgbClr val="2E0031"/>
                </a:solidFill>
                <a:latin typeface="Tomorrow"/>
              </a:rPr>
              <a:t> </a:t>
            </a:r>
            <a:r>
              <a:rPr lang="en-US" sz="4444" dirty="0" err="1">
                <a:solidFill>
                  <a:srgbClr val="2E0031"/>
                </a:solidFill>
                <a:latin typeface="Tomorrow"/>
              </a:rPr>
              <a:t>Mekanik</a:t>
            </a:r>
            <a:endParaRPr lang="en-US" sz="4444" dirty="0">
              <a:solidFill>
                <a:srgbClr val="2E0031"/>
              </a:solidFill>
              <a:latin typeface="Tomorrow"/>
            </a:endParaRPr>
          </a:p>
          <a:p>
            <a:pPr marL="1394138" lvl="1" indent="-914400" algn="l">
              <a:lnSpc>
                <a:spcPts val="6221"/>
              </a:lnSpc>
              <a:buAutoNum type="arabicPeriod"/>
            </a:pPr>
            <a:r>
              <a:rPr lang="en-US" sz="4444" dirty="0" err="1">
                <a:solidFill>
                  <a:srgbClr val="2E0031"/>
                </a:solidFill>
                <a:latin typeface="Tomorrow"/>
              </a:rPr>
              <a:t>Peralatan</a:t>
            </a:r>
            <a:r>
              <a:rPr lang="en-US" sz="4444" dirty="0">
                <a:solidFill>
                  <a:srgbClr val="2E0031"/>
                </a:solidFill>
                <a:latin typeface="Tomorrow"/>
              </a:rPr>
              <a:t> </a:t>
            </a:r>
            <a:r>
              <a:rPr lang="en-US" sz="4444" dirty="0" err="1">
                <a:solidFill>
                  <a:srgbClr val="2E0031"/>
                </a:solidFill>
                <a:latin typeface="Tomorrow"/>
              </a:rPr>
              <a:t>Elektronik</a:t>
            </a:r>
            <a:endParaRPr lang="en-US" sz="4444" dirty="0">
              <a:solidFill>
                <a:srgbClr val="2E0031"/>
              </a:solidFill>
              <a:latin typeface="Tomorr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39007" y="3116428"/>
            <a:ext cx="14809985" cy="166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12"/>
              </a:lnSpc>
            </a:pPr>
            <a:r>
              <a:rPr lang="en-US" sz="11036" dirty="0">
                <a:solidFill>
                  <a:srgbClr val="2E0031"/>
                </a:solidFill>
                <a:latin typeface="210 마마블럭"/>
              </a:rPr>
              <a:t>Dunia </a:t>
            </a:r>
            <a:r>
              <a:rPr lang="en-US" sz="11036" dirty="0" err="1">
                <a:solidFill>
                  <a:srgbClr val="2E0031"/>
                </a:solidFill>
                <a:latin typeface="210 마마블럭"/>
              </a:rPr>
              <a:t>komputer</a:t>
            </a:r>
            <a:r>
              <a:rPr lang="en-US" sz="11036" dirty="0">
                <a:solidFill>
                  <a:srgbClr val="2E0031"/>
                </a:solidFill>
                <a:latin typeface="210 마마블럭"/>
              </a:rPr>
              <a:t> </a:t>
            </a:r>
            <a:r>
              <a:rPr lang="en-US" sz="11036" dirty="0" err="1">
                <a:solidFill>
                  <a:srgbClr val="2E0031"/>
                </a:solidFill>
                <a:latin typeface="210 마마블럭"/>
              </a:rPr>
              <a:t>ada</a:t>
            </a:r>
            <a:r>
              <a:rPr lang="en-US" sz="11036" dirty="0">
                <a:solidFill>
                  <a:srgbClr val="2E0031"/>
                </a:solidFill>
                <a:latin typeface="210 마마블럭"/>
              </a:rPr>
              <a:t> 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697" y="287973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879550" y="1222211"/>
            <a:ext cx="4358008" cy="8623068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4468" r="-9446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12462" y="981612"/>
            <a:ext cx="1710741" cy="4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Arsitektur</a:t>
            </a:r>
            <a:r>
              <a:rPr lang="en-US" sz="13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Komputer</a:t>
            </a:r>
            <a:endParaRPr lang="en-US" sz="13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87353" y="324582"/>
            <a:ext cx="8890397" cy="84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3"/>
              </a:lnSpc>
            </a:pPr>
            <a:r>
              <a:rPr lang="en-US" sz="3012">
                <a:solidFill>
                  <a:srgbClr val="000000"/>
                </a:solidFill>
                <a:latin typeface="Poppins Bold"/>
              </a:rPr>
              <a:t>DUNIA KOMPUTER ADA 4 GOLONGAN</a:t>
            </a:r>
          </a:p>
          <a:p>
            <a:pPr algn="l">
              <a:lnSpc>
                <a:spcPts val="3193"/>
              </a:lnSpc>
            </a:pPr>
            <a:endParaRPr lang="en-US" sz="3012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6603811" y="-45283"/>
            <a:ext cx="1267494" cy="126749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078782" y="1010187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041331" y="4496308"/>
            <a:ext cx="4726635" cy="88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PERALATAN MEKANIK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041331" y="4995285"/>
            <a:ext cx="7582442" cy="15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peralatan yang sudah berbentuk mekanik yang digerakkan dengan tangan secara manual 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Peralatan Mekanik Elektronik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080921" y="7341595"/>
            <a:ext cx="5398654" cy="88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PERALATAN ELEKTRONIK 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FFFFFF"/>
              </a:solidFill>
              <a:latin typeface="Montserrat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550123" y="1512619"/>
            <a:ext cx="9324651" cy="6718611"/>
            <a:chOff x="0" y="0"/>
            <a:chExt cx="3067080" cy="22098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067080" cy="2209897"/>
            </a:xfrm>
            <a:custGeom>
              <a:avLst/>
              <a:gdLst/>
              <a:ahLst/>
              <a:cxnLst/>
              <a:rect l="l" t="t" r="r" b="b"/>
              <a:pathLst>
                <a:path w="3067080" h="2209897">
                  <a:moveTo>
                    <a:pt x="42343" y="0"/>
                  </a:moveTo>
                  <a:lnTo>
                    <a:pt x="3024737" y="0"/>
                  </a:lnTo>
                  <a:cubicBezTo>
                    <a:pt x="3035967" y="0"/>
                    <a:pt x="3046737" y="4461"/>
                    <a:pt x="3054678" y="12402"/>
                  </a:cubicBezTo>
                  <a:cubicBezTo>
                    <a:pt x="3062619" y="20343"/>
                    <a:pt x="3067080" y="31113"/>
                    <a:pt x="3067080" y="42343"/>
                  </a:cubicBezTo>
                  <a:lnTo>
                    <a:pt x="3067080" y="2167554"/>
                  </a:lnTo>
                  <a:cubicBezTo>
                    <a:pt x="3067080" y="2190939"/>
                    <a:pt x="3048123" y="2209897"/>
                    <a:pt x="3024737" y="2209897"/>
                  </a:cubicBezTo>
                  <a:lnTo>
                    <a:pt x="42343" y="2209897"/>
                  </a:lnTo>
                  <a:cubicBezTo>
                    <a:pt x="31113" y="2209897"/>
                    <a:pt x="20343" y="2205436"/>
                    <a:pt x="12402" y="2197495"/>
                  </a:cubicBezTo>
                  <a:cubicBezTo>
                    <a:pt x="4461" y="2189554"/>
                    <a:pt x="0" y="2178784"/>
                    <a:pt x="0" y="2167554"/>
                  </a:cubicBezTo>
                  <a:lnTo>
                    <a:pt x="0" y="42343"/>
                  </a:lnTo>
                  <a:cubicBezTo>
                    <a:pt x="0" y="31113"/>
                    <a:pt x="4461" y="20343"/>
                    <a:pt x="12402" y="12402"/>
                  </a:cubicBezTo>
                  <a:cubicBezTo>
                    <a:pt x="20343" y="4461"/>
                    <a:pt x="31113" y="0"/>
                    <a:pt x="423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067080" cy="2247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080921" y="1856170"/>
            <a:ext cx="6786682" cy="144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3873" dirty="0">
                <a:solidFill>
                  <a:srgbClr val="FFFFFF"/>
                </a:solidFill>
                <a:latin typeface="Montserrat Bold"/>
              </a:rPr>
              <a:t>1. PERALATAN MANUAL</a:t>
            </a:r>
          </a:p>
          <a:p>
            <a:pPr algn="l">
              <a:lnSpc>
                <a:spcPts val="5810"/>
              </a:lnSpc>
            </a:pPr>
            <a:endParaRPr lang="en-US" sz="3873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041331" y="3319550"/>
            <a:ext cx="8183570" cy="431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1"/>
              </a:lnSpc>
            </a:pPr>
            <a:r>
              <a:rPr lang="en-US" sz="3801">
                <a:solidFill>
                  <a:srgbClr val="FFFFFF"/>
                </a:solidFill>
                <a:latin typeface="Montserrat"/>
              </a:rPr>
              <a:t>peralatan pengolahan data yang sangat sederhana, dan faktor terpenting dalam pemakaian alat adalah menggunakan tenaga tangan manusia .</a:t>
            </a:r>
          </a:p>
          <a:p>
            <a:pPr algn="l">
              <a:lnSpc>
                <a:spcPts val="5701"/>
              </a:lnSpc>
            </a:pPr>
            <a:endParaRPr lang="en-US" sz="3801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697" y="473952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80483" y="1970470"/>
            <a:ext cx="9478817" cy="5943306"/>
            <a:chOff x="0" y="0"/>
            <a:chExt cx="3117789" cy="19548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17789" cy="1954882"/>
            </a:xfrm>
            <a:custGeom>
              <a:avLst/>
              <a:gdLst/>
              <a:ahLst/>
              <a:cxnLst/>
              <a:rect l="l" t="t" r="r" b="b"/>
              <a:pathLst>
                <a:path w="3117789" h="1954882">
                  <a:moveTo>
                    <a:pt x="41655" y="0"/>
                  </a:moveTo>
                  <a:lnTo>
                    <a:pt x="3076134" y="0"/>
                  </a:lnTo>
                  <a:cubicBezTo>
                    <a:pt x="3099139" y="0"/>
                    <a:pt x="3117789" y="18649"/>
                    <a:pt x="3117789" y="41655"/>
                  </a:cubicBezTo>
                  <a:lnTo>
                    <a:pt x="3117789" y="1913228"/>
                  </a:lnTo>
                  <a:cubicBezTo>
                    <a:pt x="3117789" y="1936233"/>
                    <a:pt x="3099139" y="1954882"/>
                    <a:pt x="3076134" y="1954882"/>
                  </a:cubicBezTo>
                  <a:lnTo>
                    <a:pt x="41655" y="1954882"/>
                  </a:lnTo>
                  <a:cubicBezTo>
                    <a:pt x="18649" y="1954882"/>
                    <a:pt x="0" y="1936233"/>
                    <a:pt x="0" y="1913228"/>
                  </a:cubicBezTo>
                  <a:lnTo>
                    <a:pt x="0" y="41655"/>
                  </a:lnTo>
                  <a:cubicBezTo>
                    <a:pt x="0" y="18649"/>
                    <a:pt x="18649" y="0"/>
                    <a:pt x="416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17789" cy="1992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879550" y="1222211"/>
            <a:ext cx="4358008" cy="8623068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4468" r="-9446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712462" y="981612"/>
            <a:ext cx="1710741" cy="4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Arsitektur</a:t>
            </a:r>
            <a:r>
              <a:rPr lang="en-US" sz="13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Komputer</a:t>
            </a:r>
            <a:endParaRPr lang="en-US" sz="13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87353" y="324582"/>
            <a:ext cx="8890397" cy="84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3"/>
              </a:lnSpc>
            </a:pPr>
            <a:r>
              <a:rPr lang="en-US" sz="3012">
                <a:solidFill>
                  <a:srgbClr val="000000"/>
                </a:solidFill>
                <a:latin typeface="Poppins Bold"/>
              </a:rPr>
              <a:t>DUNIA KOMPUTER ADA 4 GOLONGAN</a:t>
            </a:r>
          </a:p>
          <a:p>
            <a:pPr algn="l">
              <a:lnSpc>
                <a:spcPts val="3193"/>
              </a:lnSpc>
            </a:pPr>
            <a:endParaRPr lang="en-US" sz="3012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6603811" y="-45283"/>
            <a:ext cx="1267494" cy="126749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078782" y="1010187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148240" y="2432350"/>
            <a:ext cx="9111060" cy="14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1"/>
              </a:lnSpc>
            </a:pPr>
            <a:r>
              <a:rPr lang="en-US" sz="3894" dirty="0">
                <a:solidFill>
                  <a:srgbClr val="FFFFFF"/>
                </a:solidFill>
                <a:latin typeface="Montserrat Bold"/>
              </a:rPr>
              <a:t>2. PERALATAN MEKANIK</a:t>
            </a:r>
          </a:p>
          <a:p>
            <a:pPr algn="l">
              <a:lnSpc>
                <a:spcPts val="5841"/>
              </a:lnSpc>
            </a:pPr>
            <a:endParaRPr lang="en-US" sz="3894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871305" y="3758108"/>
            <a:ext cx="8797736" cy="486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0"/>
              </a:lnSpc>
            </a:pPr>
            <a:r>
              <a:rPr lang="en-US" sz="4286">
                <a:solidFill>
                  <a:srgbClr val="FFFFFF"/>
                </a:solidFill>
                <a:latin typeface="Montserrat"/>
              </a:rPr>
              <a:t>peralatan yang sudah berbentuk mekanik yang digerakkan dengan tangan secara manual .</a:t>
            </a:r>
          </a:p>
          <a:p>
            <a:pPr algn="l">
              <a:lnSpc>
                <a:spcPts val="6430"/>
              </a:lnSpc>
            </a:pPr>
            <a:r>
              <a:rPr lang="en-US" sz="4286">
                <a:solidFill>
                  <a:srgbClr val="FFFFFF"/>
                </a:solidFill>
                <a:latin typeface="Montserrat"/>
              </a:rPr>
              <a:t>Peralatan Mekanik Elektronik</a:t>
            </a:r>
          </a:p>
          <a:p>
            <a:pPr algn="l">
              <a:lnSpc>
                <a:spcPts val="6430"/>
              </a:lnSpc>
            </a:pPr>
            <a:endParaRPr lang="en-US" sz="4286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697" y="473952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63589" y="1970470"/>
            <a:ext cx="9695711" cy="5994666"/>
            <a:chOff x="0" y="0"/>
            <a:chExt cx="3189130" cy="1971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89130" cy="1971776"/>
            </a:xfrm>
            <a:custGeom>
              <a:avLst/>
              <a:gdLst/>
              <a:ahLst/>
              <a:cxnLst/>
              <a:rect l="l" t="t" r="r" b="b"/>
              <a:pathLst>
                <a:path w="3189130" h="1971776">
                  <a:moveTo>
                    <a:pt x="40723" y="0"/>
                  </a:moveTo>
                  <a:lnTo>
                    <a:pt x="3148407" y="0"/>
                  </a:lnTo>
                  <a:cubicBezTo>
                    <a:pt x="3170898" y="0"/>
                    <a:pt x="3189130" y="18232"/>
                    <a:pt x="3189130" y="40723"/>
                  </a:cubicBezTo>
                  <a:lnTo>
                    <a:pt x="3189130" y="1931053"/>
                  </a:lnTo>
                  <a:cubicBezTo>
                    <a:pt x="3189130" y="1941853"/>
                    <a:pt x="3184840" y="1952211"/>
                    <a:pt x="3177203" y="1959849"/>
                  </a:cubicBezTo>
                  <a:cubicBezTo>
                    <a:pt x="3169565" y="1967486"/>
                    <a:pt x="3159207" y="1971776"/>
                    <a:pt x="3148407" y="1971776"/>
                  </a:cubicBezTo>
                  <a:lnTo>
                    <a:pt x="40723" y="1971776"/>
                  </a:lnTo>
                  <a:cubicBezTo>
                    <a:pt x="18232" y="1971776"/>
                    <a:pt x="0" y="1953544"/>
                    <a:pt x="0" y="1931053"/>
                  </a:cubicBezTo>
                  <a:lnTo>
                    <a:pt x="0" y="40723"/>
                  </a:lnTo>
                  <a:cubicBezTo>
                    <a:pt x="0" y="18232"/>
                    <a:pt x="18232" y="0"/>
                    <a:pt x="407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89130" cy="2009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879550" y="1222211"/>
            <a:ext cx="4358008" cy="8623068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4468" r="-9446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712462" y="981612"/>
            <a:ext cx="1710741" cy="4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Arsitektur</a:t>
            </a:r>
            <a:r>
              <a:rPr lang="en-US" sz="13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Komputer</a:t>
            </a:r>
            <a:endParaRPr lang="en-US" sz="13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87353" y="324582"/>
            <a:ext cx="8890397" cy="84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3"/>
              </a:lnSpc>
            </a:pPr>
            <a:r>
              <a:rPr lang="en-US" sz="3012">
                <a:solidFill>
                  <a:srgbClr val="000000"/>
                </a:solidFill>
                <a:latin typeface="Poppins Bold"/>
              </a:rPr>
              <a:t>DUNIA KOMPUTER ADA 4 GOLONGAN</a:t>
            </a:r>
          </a:p>
          <a:p>
            <a:pPr algn="l">
              <a:lnSpc>
                <a:spcPts val="3193"/>
              </a:lnSpc>
            </a:pPr>
            <a:endParaRPr lang="en-US" sz="3012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6603811" y="-45283"/>
            <a:ext cx="1267494" cy="126749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078782" y="1010187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706565" y="2355006"/>
            <a:ext cx="8962476" cy="148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6"/>
              </a:lnSpc>
            </a:pPr>
            <a:r>
              <a:rPr lang="en-US" sz="3984" dirty="0">
                <a:solidFill>
                  <a:srgbClr val="FFFFFF"/>
                </a:solidFill>
                <a:latin typeface="Montserrat Bold"/>
              </a:rPr>
              <a:t>3. PERALATAN ELEKTRONIK </a:t>
            </a:r>
          </a:p>
          <a:p>
            <a:pPr algn="l">
              <a:lnSpc>
                <a:spcPts val="5976"/>
              </a:lnSpc>
            </a:pPr>
            <a:endParaRPr lang="en-US" sz="3984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871305" y="3420871"/>
            <a:ext cx="9504290" cy="410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5"/>
              </a:lnSpc>
            </a:pPr>
            <a:r>
              <a:rPr lang="en-US" sz="4350">
                <a:solidFill>
                  <a:srgbClr val="FFFFFF"/>
                </a:solidFill>
                <a:latin typeface="Montserrat"/>
              </a:rPr>
              <a:t>Peralatan yang bekerjanya secara elektronik penuh Beberapa peralatan yang telah digunakan sebagai alat hitung sebelum ditemukannya kompute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13803" y="8202163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37794" y="1870283"/>
            <a:ext cx="11339010" cy="113390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1548111" y="2979913"/>
            <a:ext cx="9994246" cy="999424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5884569" y="8709823"/>
            <a:ext cx="1710741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Montserrat Bold"/>
              </a:rPr>
              <a:t>ARSITEKTUR KOMPUTER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69683" y="2012940"/>
            <a:ext cx="7589617" cy="289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Poppins Bold"/>
              </a:rPr>
              <a:t>EVALUASI KOMPUTER</a:t>
            </a:r>
          </a:p>
          <a:p>
            <a:pPr algn="l">
              <a:lnSpc>
                <a:spcPts val="7419"/>
              </a:lnSpc>
            </a:pPr>
            <a:endParaRPr lang="en-US" sz="6999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324928" y="1870283"/>
            <a:ext cx="1267494" cy="126749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42559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9" y="0"/>
                </a:lnTo>
                <a:lnTo>
                  <a:pt x="1180519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324928" y="4058197"/>
            <a:ext cx="7262462" cy="15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Evaluasi komputer adalah proses untuk menilai performa, keandalan, efisiensi, dan kualitas sistem komputer, baik secara keseluruhan maupun komponen-komponennya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24928" y="5810796"/>
            <a:ext cx="7262462" cy="264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Evaluasi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ini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diperlukan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untuk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memastikan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bahwa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sistem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komputer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dapat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beroperasi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secara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efektif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sesuai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dengan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kebutuhan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diinginkan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Pengenalan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Evaluasi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Komputer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merupakan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sebuah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langkah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awal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dalam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memahami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pentingnya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menilai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kualitas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performa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, dan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efisiensi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dari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sistem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komputer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. </a:t>
            </a:r>
          </a:p>
          <a:p>
            <a:pPr algn="l">
              <a:lnSpc>
                <a:spcPts val="3000"/>
              </a:lnSpc>
            </a:pPr>
            <a:endParaRPr lang="en-US" sz="2000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435520" y="8458745"/>
            <a:ext cx="4210149" cy="799555"/>
            <a:chOff x="0" y="0"/>
            <a:chExt cx="1108846" cy="2105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8846" cy="210582"/>
            </a:xfrm>
            <a:custGeom>
              <a:avLst/>
              <a:gdLst/>
              <a:ahLst/>
              <a:cxnLst/>
              <a:rect l="l" t="t" r="r" b="b"/>
              <a:pathLst>
                <a:path w="1108846" h="210582">
                  <a:moveTo>
                    <a:pt x="93782" y="0"/>
                  </a:moveTo>
                  <a:lnTo>
                    <a:pt x="1015063" y="0"/>
                  </a:lnTo>
                  <a:cubicBezTo>
                    <a:pt x="1066858" y="0"/>
                    <a:pt x="1108846" y="41988"/>
                    <a:pt x="1108846" y="93782"/>
                  </a:cubicBezTo>
                  <a:lnTo>
                    <a:pt x="1108846" y="116800"/>
                  </a:lnTo>
                  <a:cubicBezTo>
                    <a:pt x="1108846" y="168595"/>
                    <a:pt x="1066858" y="210582"/>
                    <a:pt x="1015063" y="210582"/>
                  </a:cubicBezTo>
                  <a:lnTo>
                    <a:pt x="93782" y="210582"/>
                  </a:lnTo>
                  <a:cubicBezTo>
                    <a:pt x="41988" y="210582"/>
                    <a:pt x="0" y="168595"/>
                    <a:pt x="0" y="116800"/>
                  </a:cubicBezTo>
                  <a:lnTo>
                    <a:pt x="0" y="93782"/>
                  </a:lnTo>
                  <a:cubicBezTo>
                    <a:pt x="0" y="41988"/>
                    <a:pt x="41988" y="0"/>
                    <a:pt x="937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108846" cy="248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03811" y="-45283"/>
            <a:ext cx="1267494" cy="12674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204270" y="1961383"/>
            <a:ext cx="8055030" cy="3097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latin typeface="Montserrat"/>
              </a:rPr>
              <a:t>Generasi Pertama (1944-1959)</a:t>
            </a:r>
          </a:p>
          <a:p>
            <a:pPr algn="l">
              <a:lnSpc>
                <a:spcPts val="8400"/>
              </a:lnSpc>
            </a:pPr>
            <a:endParaRPr lang="en-US" sz="4200">
              <a:solidFill>
                <a:srgbClr val="000000"/>
              </a:solidFill>
              <a:latin typeface="Montserrat"/>
            </a:endParaRPr>
          </a:p>
          <a:p>
            <a:pPr algn="l">
              <a:lnSpc>
                <a:spcPts val="8400"/>
              </a:lnSpc>
            </a:pPr>
            <a:endParaRPr lang="en-US" sz="420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901847" y="218141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Montserrat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04270" y="3243451"/>
            <a:ext cx="7322748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latin typeface="Montserrat"/>
              </a:rPr>
              <a:t>Generasi Kedua (1960-1964)</a:t>
            </a:r>
          </a:p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901847" y="346125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Montserrat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04270" y="5883788"/>
            <a:ext cx="8055030" cy="154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5"/>
              </a:lnSpc>
            </a:pPr>
            <a:r>
              <a:rPr lang="en-US" sz="3182">
                <a:solidFill>
                  <a:srgbClr val="000000"/>
                </a:solidFill>
                <a:latin typeface="Montserrat"/>
              </a:rPr>
              <a:t>Generasi Keempat (1975-Sekarang)</a:t>
            </a:r>
          </a:p>
          <a:p>
            <a:pPr marL="0" lvl="1" indent="0" algn="l">
              <a:lnSpc>
                <a:spcPts val="6365"/>
              </a:lnSpc>
              <a:spcBef>
                <a:spcPct val="0"/>
              </a:spcBef>
            </a:pPr>
            <a:endParaRPr lang="en-US" sz="3182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901847" y="602093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Montserrat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4270" y="4525519"/>
            <a:ext cx="7322748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latin typeface="Montserrat"/>
              </a:rPr>
              <a:t>Generasi Ketiga (1964-1975)</a:t>
            </a:r>
          </a:p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7901847" y="474109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Montserrat Bold"/>
              </a:rPr>
              <a:t>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788453" y="7311203"/>
            <a:ext cx="771999" cy="77199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7901847" y="730077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Montserrat Bold"/>
              </a:rPr>
              <a:t>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2831" y="1808447"/>
            <a:ext cx="6387922" cy="29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9"/>
              </a:lnSpc>
            </a:pPr>
            <a:r>
              <a:rPr lang="en-US" sz="4749">
                <a:solidFill>
                  <a:srgbClr val="000000"/>
                </a:solidFill>
                <a:latin typeface="Poppins Bold"/>
              </a:rPr>
              <a:t>ADA 5 GENERASI DALAM SEJARAH KOMPUTER</a:t>
            </a:r>
          </a:p>
          <a:p>
            <a:pPr marL="0" lvl="0" indent="0" algn="l">
              <a:lnSpc>
                <a:spcPts val="5699"/>
              </a:lnSpc>
              <a:spcBef>
                <a:spcPct val="0"/>
              </a:spcBef>
            </a:pPr>
            <a:endParaRPr lang="en-US" sz="4749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204270" y="6987353"/>
            <a:ext cx="7322748" cy="416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latin typeface="Montserrat"/>
              </a:rPr>
              <a:t>Generasi Kelima (Sekarang -Masa depan)</a:t>
            </a:r>
          </a:p>
          <a:p>
            <a:pPr algn="l">
              <a:lnSpc>
                <a:spcPts val="8400"/>
              </a:lnSpc>
            </a:pPr>
            <a:endParaRPr lang="en-US" sz="4200">
              <a:solidFill>
                <a:srgbClr val="000000"/>
              </a:solidFill>
              <a:latin typeface="Montserrat"/>
            </a:endParaRPr>
          </a:p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697" y="349966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604029" y="2328770"/>
            <a:ext cx="5655271" cy="6766722"/>
            <a:chOff x="0" y="0"/>
            <a:chExt cx="3663950" cy="4384040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600450" cy="4319270"/>
            </a:xfrm>
            <a:custGeom>
              <a:avLst/>
              <a:gdLst/>
              <a:ahLst/>
              <a:cxn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2"/>
              <a:stretch>
                <a:fillRect l="-39861" r="-3986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663950" cy="4384040"/>
            </a:xfrm>
            <a:custGeom>
              <a:avLst/>
              <a:gdLst/>
              <a:ahLst/>
              <a:cxn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521036" y="3111135"/>
            <a:ext cx="4347551" cy="5201991"/>
            <a:chOff x="0" y="0"/>
            <a:chExt cx="3663950" cy="4384040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3600450" cy="4319270"/>
            </a:xfrm>
            <a:custGeom>
              <a:avLst/>
              <a:gdLst/>
              <a:ahLst/>
              <a:cxn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3"/>
              <a:stretch>
                <a:fillRect l="-39861" r="-3986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663950" cy="4384040"/>
            </a:xfrm>
            <a:custGeom>
              <a:avLst/>
              <a:gdLst/>
              <a:ahLst/>
              <a:cxn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11" name="TextBox 11"/>
          <p:cNvSpPr txBox="1"/>
          <p:nvPr/>
        </p:nvSpPr>
        <p:spPr>
          <a:xfrm>
            <a:off x="1373455" y="3040517"/>
            <a:ext cx="7770545" cy="201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2"/>
              </a:lnSpc>
            </a:pPr>
            <a:r>
              <a:rPr lang="en-US" sz="4898">
                <a:solidFill>
                  <a:srgbClr val="000000"/>
                </a:solidFill>
                <a:latin typeface="Poppins Bold"/>
              </a:rPr>
              <a:t>GENERASI PERTAMA (1944-1959)</a:t>
            </a:r>
          </a:p>
          <a:p>
            <a:pPr algn="l">
              <a:lnSpc>
                <a:spcPts val="5192"/>
              </a:lnSpc>
            </a:pPr>
            <a:endParaRPr lang="en-US" sz="4898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897860"/>
            <a:ext cx="1267494" cy="126749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078782" y="1010187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12462" y="981612"/>
            <a:ext cx="1710741" cy="4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Arsitektur</a:t>
            </a:r>
            <a:r>
              <a:rPr lang="en-US" sz="13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komputerI</a:t>
            </a:r>
            <a:endParaRPr lang="en-US" sz="13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48793" y="4571566"/>
            <a:ext cx="8322175" cy="571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3775">
                <a:solidFill>
                  <a:srgbClr val="000000"/>
                </a:solidFill>
                <a:latin typeface="Montserrat"/>
              </a:rPr>
              <a:t>Tabung hampa udara sebagai penguat sinyal, merupakan ciri khas komputer generasi pertama. Pada awalnya, tabung hampa udara (vacum-tube) digunakan sebagai komponen penguat sinyal.</a:t>
            </a:r>
          </a:p>
          <a:p>
            <a:pPr algn="l">
              <a:lnSpc>
                <a:spcPts val="5663"/>
              </a:lnSpc>
            </a:pPr>
            <a:endParaRPr lang="en-US" sz="3775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697" y="473952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3455" y="2877614"/>
            <a:ext cx="5687842" cy="196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735">
                <a:solidFill>
                  <a:srgbClr val="000000"/>
                </a:solidFill>
                <a:latin typeface="Poppins Bold"/>
              </a:rPr>
              <a:t>GENERASI KEDUA (1960-1964)</a:t>
            </a:r>
          </a:p>
          <a:p>
            <a:pPr algn="l">
              <a:lnSpc>
                <a:spcPts val="5019"/>
              </a:lnSpc>
            </a:pPr>
            <a:endParaRPr lang="en-US" sz="4735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2754007"/>
            <a:ext cx="1267494" cy="126749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078782" y="1010187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17385" y="1010187"/>
            <a:ext cx="4651914" cy="4651895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2699059" y="2913693"/>
            <a:ext cx="6390236" cy="6390211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0143342" y="6291612"/>
            <a:ext cx="4439415" cy="2251496"/>
            <a:chOff x="0" y="0"/>
            <a:chExt cx="1169229" cy="5929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9229" cy="592987"/>
            </a:xfrm>
            <a:custGeom>
              <a:avLst/>
              <a:gdLst/>
              <a:ahLst/>
              <a:cxnLst/>
              <a:rect l="l" t="t" r="r" b="b"/>
              <a:pathLst>
                <a:path w="1169229" h="592987">
                  <a:moveTo>
                    <a:pt x="36622" y="0"/>
                  </a:moveTo>
                  <a:lnTo>
                    <a:pt x="1132607" y="0"/>
                  </a:lnTo>
                  <a:cubicBezTo>
                    <a:pt x="1142320" y="0"/>
                    <a:pt x="1151634" y="3858"/>
                    <a:pt x="1158502" y="10726"/>
                  </a:cubicBezTo>
                  <a:cubicBezTo>
                    <a:pt x="1165370" y="17594"/>
                    <a:pt x="1169229" y="26909"/>
                    <a:pt x="1169229" y="36622"/>
                  </a:cubicBezTo>
                  <a:lnTo>
                    <a:pt x="1169229" y="556365"/>
                  </a:lnTo>
                  <a:cubicBezTo>
                    <a:pt x="1169229" y="566077"/>
                    <a:pt x="1165370" y="575392"/>
                    <a:pt x="1158502" y="582260"/>
                  </a:cubicBezTo>
                  <a:cubicBezTo>
                    <a:pt x="1151634" y="589128"/>
                    <a:pt x="1142320" y="592987"/>
                    <a:pt x="1132607" y="592987"/>
                  </a:cubicBezTo>
                  <a:lnTo>
                    <a:pt x="36622" y="592987"/>
                  </a:lnTo>
                  <a:cubicBezTo>
                    <a:pt x="26909" y="592987"/>
                    <a:pt x="17594" y="589128"/>
                    <a:pt x="10726" y="582260"/>
                  </a:cubicBezTo>
                  <a:cubicBezTo>
                    <a:pt x="3858" y="575392"/>
                    <a:pt x="0" y="566077"/>
                    <a:pt x="0" y="556365"/>
                  </a:cubicBezTo>
                  <a:lnTo>
                    <a:pt x="0" y="36622"/>
                  </a:lnTo>
                  <a:cubicBezTo>
                    <a:pt x="0" y="26909"/>
                    <a:pt x="3858" y="17594"/>
                    <a:pt x="10726" y="10726"/>
                  </a:cubicBezTo>
                  <a:cubicBezTo>
                    <a:pt x="17594" y="3858"/>
                    <a:pt x="26909" y="0"/>
                    <a:pt x="3662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169229" cy="59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12462" y="981612"/>
            <a:ext cx="1710741" cy="4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Arsitektur</a:t>
            </a:r>
            <a:r>
              <a:rPr lang="en-US" sz="13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KOmputer</a:t>
            </a:r>
            <a:endParaRPr lang="en-US" sz="13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92392" y="5019675"/>
            <a:ext cx="8751608" cy="4798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46"/>
              </a:lnSpc>
            </a:pPr>
            <a:r>
              <a:rPr lang="en-US" sz="4231">
                <a:solidFill>
                  <a:srgbClr val="000000"/>
                </a:solidFill>
                <a:latin typeface="Montserrat"/>
              </a:rPr>
              <a:t>Transistor merupakan ciri khas komputer generasi kedua. Bahan bakunya terdiri atas tiga lapis, yaitu: “basic”, “collector” dan “emmiter”.</a:t>
            </a:r>
          </a:p>
          <a:p>
            <a:pPr algn="l">
              <a:lnSpc>
                <a:spcPts val="6346"/>
              </a:lnSpc>
            </a:pPr>
            <a:endParaRPr lang="en-US" sz="4231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83527" y="7274485"/>
            <a:ext cx="375797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Lorem ipsum dolor sit amet, consectetur adipiscing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50444" y="6652886"/>
            <a:ext cx="278445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ANALISIS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87460" y="-1208173"/>
            <a:ext cx="8262428" cy="4022498"/>
          </a:xfrm>
          <a:custGeom>
            <a:avLst/>
            <a:gdLst/>
            <a:ahLst/>
            <a:cxnLst/>
            <a:rect l="l" t="t" r="r" b="b"/>
            <a:pathLst>
              <a:path w="8262428" h="402249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100605"/>
            <a:ext cx="16230600" cy="8085790"/>
          </a:xfrm>
          <a:custGeom>
            <a:avLst/>
            <a:gdLst/>
            <a:ahLst/>
            <a:cxnLst/>
            <a:rect l="l" t="t" r="r" b="b"/>
            <a:pathLst>
              <a:path w="16230600" h="8085790">
                <a:moveTo>
                  <a:pt x="0" y="0"/>
                </a:moveTo>
                <a:lnTo>
                  <a:pt x="16230600" y="0"/>
                </a:lnTo>
                <a:lnTo>
                  <a:pt x="16230600" y="8085790"/>
                </a:lnTo>
                <a:lnTo>
                  <a:pt x="0" y="8085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18349" y="8275751"/>
            <a:ext cx="8262428" cy="4022498"/>
          </a:xfrm>
          <a:custGeom>
            <a:avLst/>
            <a:gdLst/>
            <a:ahLst/>
            <a:cxnLst/>
            <a:rect l="l" t="t" r="r" b="b"/>
            <a:pathLst>
              <a:path w="8262428" h="402249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23344" y="4360090"/>
            <a:ext cx="12125155" cy="421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5"/>
              </a:lnSpc>
            </a:pPr>
            <a:r>
              <a:rPr lang="en-US" sz="4818">
                <a:solidFill>
                  <a:srgbClr val="2E0031"/>
                </a:solidFill>
                <a:latin typeface="Tomorrow"/>
              </a:rPr>
              <a:t>Konsep semakin kecil dan semakin murah dari transistor, akhirnya memacu orang untuk terus melakukan pelbagai penelitian.</a:t>
            </a:r>
          </a:p>
          <a:p>
            <a:pPr algn="l">
              <a:lnSpc>
                <a:spcPts val="6745"/>
              </a:lnSpc>
            </a:pPr>
            <a:endParaRPr lang="en-US" sz="4818">
              <a:solidFill>
                <a:srgbClr val="2E0031"/>
              </a:solidFill>
              <a:latin typeface="Tomorr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39007" y="3106903"/>
            <a:ext cx="15520293" cy="136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6"/>
              </a:lnSpc>
            </a:pPr>
            <a:r>
              <a:rPr lang="en-US" sz="9125">
                <a:solidFill>
                  <a:srgbClr val="2E0031"/>
                </a:solidFill>
                <a:latin typeface="210 마마블럭"/>
              </a:rPr>
              <a:t>Generasi Ketiga (1964-1975)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98" y="2961920"/>
            <a:ext cx="7041251" cy="64076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93332" y="1143178"/>
            <a:ext cx="15547493" cy="242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56"/>
              </a:lnSpc>
            </a:pPr>
            <a:r>
              <a:rPr lang="en-US" sz="8168">
                <a:solidFill>
                  <a:srgbClr val="FFFFFF"/>
                </a:solidFill>
                <a:latin typeface="210 마마블럭"/>
              </a:rPr>
              <a:t>Generasi Keempat (1975-Sekarang)</a:t>
            </a:r>
          </a:p>
          <a:p>
            <a:pPr algn="ctr">
              <a:lnSpc>
                <a:spcPts val="9556"/>
              </a:lnSpc>
            </a:pPr>
            <a:endParaRPr lang="en-US" sz="8168">
              <a:solidFill>
                <a:srgbClr val="FFFFFF"/>
              </a:solidFill>
              <a:latin typeface="210 마마블럭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21917" y="2564490"/>
            <a:ext cx="9312096" cy="501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3"/>
              </a:lnSpc>
            </a:pPr>
            <a:r>
              <a:rPr lang="en-US" sz="6164">
                <a:solidFill>
                  <a:srgbClr val="FFFFFF"/>
                </a:solidFill>
                <a:latin typeface="Tomorrow"/>
              </a:rPr>
              <a:t>Komputer generasi keempat masih menggunakan IC/chip untuk pengolahan dan penyimpanan data.</a:t>
            </a:r>
          </a:p>
        </p:txBody>
      </p:sp>
      <p:sp>
        <p:nvSpPr>
          <p:cNvPr id="6" name="Freeform 6"/>
          <p:cNvSpPr/>
          <p:nvPr/>
        </p:nvSpPr>
        <p:spPr>
          <a:xfrm>
            <a:off x="-1737882" y="-2011249"/>
            <a:ext cx="8262428" cy="4022498"/>
          </a:xfrm>
          <a:custGeom>
            <a:avLst/>
            <a:gdLst/>
            <a:ahLst/>
            <a:cxnLst/>
            <a:rect l="l" t="t" r="r" b="b"/>
            <a:pathLst>
              <a:path w="8262428" h="402249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2141" y="8782796"/>
            <a:ext cx="8262428" cy="4022498"/>
          </a:xfrm>
          <a:custGeom>
            <a:avLst/>
            <a:gdLst/>
            <a:ahLst/>
            <a:cxnLst/>
            <a:rect l="l" t="t" r="r" b="b"/>
            <a:pathLst>
              <a:path w="8262428" h="402249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87599"/>
            <a:ext cx="10421297" cy="9511802"/>
          </a:xfrm>
          <a:custGeom>
            <a:avLst/>
            <a:gdLst/>
            <a:ahLst/>
            <a:cxnLst/>
            <a:rect l="l" t="t" r="r" b="b"/>
            <a:pathLst>
              <a:path w="10421297" h="9511802">
                <a:moveTo>
                  <a:pt x="0" y="0"/>
                </a:moveTo>
                <a:lnTo>
                  <a:pt x="10421297" y="0"/>
                </a:lnTo>
                <a:lnTo>
                  <a:pt x="10421297" y="9511802"/>
                </a:lnTo>
                <a:lnTo>
                  <a:pt x="0" y="9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1979" y="4116408"/>
            <a:ext cx="8187914" cy="309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1"/>
              </a:lnSpc>
            </a:pPr>
            <a:r>
              <a:rPr lang="en-US" sz="4762">
                <a:solidFill>
                  <a:srgbClr val="2E0031"/>
                </a:solidFill>
                <a:latin typeface="Tomorrow"/>
              </a:rPr>
              <a:t>Generasi kelima dalam sejarah evolusi komputer merupakan komputer impian masa depan.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1979" y="2282017"/>
            <a:ext cx="6768450" cy="188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2"/>
              </a:lnSpc>
            </a:pPr>
            <a:r>
              <a:rPr lang="en-US" sz="4215">
                <a:solidFill>
                  <a:srgbClr val="2E0031"/>
                </a:solidFill>
                <a:latin typeface="210 마마블럭"/>
              </a:rPr>
              <a:t>Generasi Kelima (Sekarang – Masa depan)</a:t>
            </a:r>
          </a:p>
          <a:p>
            <a:pPr algn="l">
              <a:lnSpc>
                <a:spcPts val="4932"/>
              </a:lnSpc>
            </a:pPr>
            <a:endParaRPr lang="en-US" sz="4215">
              <a:solidFill>
                <a:srgbClr val="2E0031"/>
              </a:solidFill>
              <a:latin typeface="210 마마블럭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3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87460" y="-1208173"/>
            <a:ext cx="8262428" cy="4022498"/>
          </a:xfrm>
          <a:custGeom>
            <a:avLst/>
            <a:gdLst/>
            <a:ahLst/>
            <a:cxnLst/>
            <a:rect l="l" t="t" r="r" b="b"/>
            <a:pathLst>
              <a:path w="8262428" h="402249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257300"/>
            <a:ext cx="16230600" cy="8085790"/>
          </a:xfrm>
          <a:custGeom>
            <a:avLst/>
            <a:gdLst/>
            <a:ahLst/>
            <a:cxnLst/>
            <a:rect l="l" t="t" r="r" b="b"/>
            <a:pathLst>
              <a:path w="16230600" h="8085790">
                <a:moveTo>
                  <a:pt x="0" y="0"/>
                </a:moveTo>
                <a:lnTo>
                  <a:pt x="16230600" y="0"/>
                </a:lnTo>
                <a:lnTo>
                  <a:pt x="16230600" y="8085790"/>
                </a:lnTo>
                <a:lnTo>
                  <a:pt x="0" y="8085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5" name="TextBox 5"/>
          <p:cNvSpPr txBox="1"/>
          <p:nvPr/>
        </p:nvSpPr>
        <p:spPr>
          <a:xfrm>
            <a:off x="1739007" y="3106903"/>
            <a:ext cx="15520293" cy="136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6"/>
              </a:lnSpc>
            </a:pPr>
            <a:r>
              <a:rPr lang="en-US" sz="9125">
                <a:solidFill>
                  <a:srgbClr val="2E0031"/>
                </a:solidFill>
                <a:latin typeface="210 마마블럭"/>
              </a:rPr>
              <a:t>Daftar pusaka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9007" y="4663928"/>
            <a:ext cx="15520293" cy="30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lnSpc>
                <a:spcPts val="4785"/>
              </a:lnSpc>
              <a:buFont typeface="+mj-lt"/>
              <a:buAutoNum type="arabicPeriod"/>
            </a:pPr>
            <a:r>
              <a:rPr lang="en-US" sz="3418" dirty="0">
                <a:solidFill>
                  <a:srgbClr val="2E0031"/>
                </a:solidFill>
                <a:latin typeface="Tomorrow"/>
              </a:rPr>
              <a:t>https://www.slideshare.net/LiSLAND/modul-1-pengenalan-komputer</a:t>
            </a:r>
          </a:p>
          <a:p>
            <a:pPr marL="514350" indent="-514350" algn="l">
              <a:lnSpc>
                <a:spcPts val="4785"/>
              </a:lnSpc>
              <a:buFont typeface="+mj-lt"/>
              <a:buAutoNum type="arabicPeriod"/>
            </a:pPr>
            <a:r>
              <a:rPr lang="en-US" sz="3418" dirty="0">
                <a:solidFill>
                  <a:srgbClr val="2E0031"/>
                </a:solidFill>
                <a:latin typeface="Tomorrow"/>
              </a:rPr>
              <a:t>https://jurnal.intekom.id/index.php/njms/article/view/242</a:t>
            </a:r>
          </a:p>
          <a:p>
            <a:pPr algn="l">
              <a:lnSpc>
                <a:spcPts val="4785"/>
              </a:lnSpc>
            </a:pPr>
            <a:endParaRPr lang="en-US" sz="3418" dirty="0">
              <a:solidFill>
                <a:srgbClr val="2E0031"/>
              </a:solidFill>
              <a:latin typeface="Tomorrow"/>
            </a:endParaRPr>
          </a:p>
          <a:p>
            <a:pPr algn="l">
              <a:lnSpc>
                <a:spcPts val="4785"/>
              </a:lnSpc>
            </a:pPr>
            <a:endParaRPr lang="en-US" sz="3418" dirty="0">
              <a:solidFill>
                <a:srgbClr val="2E0031"/>
              </a:solidFill>
              <a:latin typeface="Tomorrow"/>
            </a:endParaRPr>
          </a:p>
          <a:p>
            <a:pPr algn="l">
              <a:lnSpc>
                <a:spcPts val="4785"/>
              </a:lnSpc>
            </a:pPr>
            <a:endParaRPr lang="en-US" sz="3418" dirty="0">
              <a:solidFill>
                <a:srgbClr val="2E0031"/>
              </a:solidFill>
              <a:latin typeface="Tomorr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13803" y="8202163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14350" y="0"/>
            <a:ext cx="7092363" cy="10287000"/>
            <a:chOff x="0" y="0"/>
            <a:chExt cx="812800" cy="1178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178912"/>
            </a:xfrm>
            <a:custGeom>
              <a:avLst/>
              <a:gdLst/>
              <a:ahLst/>
              <a:cxnLst/>
              <a:rect l="l" t="t" r="r" b="b"/>
              <a:pathLst>
                <a:path w="812800" h="1178912">
                  <a:moveTo>
                    <a:pt x="0" y="0"/>
                  </a:moveTo>
                  <a:lnTo>
                    <a:pt x="812800" y="0"/>
                  </a:lnTo>
                  <a:lnTo>
                    <a:pt x="812800" y="1178912"/>
                  </a:lnTo>
                  <a:lnTo>
                    <a:pt x="0" y="1178912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217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5475" y="1283046"/>
            <a:ext cx="7624210" cy="7879400"/>
            <a:chOff x="0" y="0"/>
            <a:chExt cx="6362700" cy="6575666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2"/>
              <a:stretch>
                <a:fillRect l="-27563" r="-2756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64161" y="2834747"/>
            <a:ext cx="6995139" cy="330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95"/>
              </a:lnSpc>
            </a:pPr>
            <a:r>
              <a:rPr lang="en-US" sz="11787">
                <a:solidFill>
                  <a:srgbClr val="000000"/>
                </a:solidFill>
                <a:latin typeface="Poppins Bold"/>
              </a:rPr>
              <a:t>TERIMA KASIH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738478" y="2834260"/>
            <a:ext cx="1629350" cy="16293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078782" y="1010187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884569" y="8709823"/>
            <a:ext cx="1710741" cy="45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Montserrat Bold"/>
              </a:rPr>
              <a:t>TEKNOLOGI INFORMASI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697" y="473952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604029" y="2328770"/>
            <a:ext cx="5655271" cy="6766722"/>
            <a:chOff x="0" y="0"/>
            <a:chExt cx="3663950" cy="4384040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600450" cy="4319270"/>
            </a:xfrm>
            <a:custGeom>
              <a:avLst/>
              <a:gdLst/>
              <a:ahLst/>
              <a:cxn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2"/>
              <a:stretch>
                <a:fillRect l="-39861" r="-3986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663950" cy="4384040"/>
            </a:xfrm>
            <a:custGeom>
              <a:avLst/>
              <a:gdLst/>
              <a:ahLst/>
              <a:cxn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521036" y="3111135"/>
            <a:ext cx="4347551" cy="5201991"/>
            <a:chOff x="0" y="0"/>
            <a:chExt cx="3663950" cy="4384040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3600450" cy="4319270"/>
            </a:xfrm>
            <a:custGeom>
              <a:avLst/>
              <a:gdLst/>
              <a:ahLst/>
              <a:cxn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3"/>
              <a:stretch>
                <a:fillRect l="-39861" r="-3986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663950" cy="4384040"/>
            </a:xfrm>
            <a:custGeom>
              <a:avLst/>
              <a:gdLst/>
              <a:ahLst/>
              <a:cxn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11" name="TextBox 11"/>
          <p:cNvSpPr txBox="1"/>
          <p:nvPr/>
        </p:nvSpPr>
        <p:spPr>
          <a:xfrm>
            <a:off x="1662447" y="3165223"/>
            <a:ext cx="5917817" cy="181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2"/>
              </a:lnSpc>
            </a:pPr>
            <a:r>
              <a:rPr lang="en-US" sz="4351">
                <a:solidFill>
                  <a:srgbClr val="000000"/>
                </a:solidFill>
                <a:latin typeface="Poppins Bold"/>
              </a:rPr>
              <a:t>MENGAPA EVALUASI KOMPUTER PENTING?</a:t>
            </a:r>
          </a:p>
          <a:p>
            <a:pPr algn="l">
              <a:lnSpc>
                <a:spcPts val="4612"/>
              </a:lnSpc>
            </a:pPr>
            <a:endParaRPr lang="en-US" sz="4351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897860"/>
            <a:ext cx="1267494" cy="126749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078782" y="1010187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12462" y="981612"/>
            <a:ext cx="1710741" cy="67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Arsitektur</a:t>
            </a:r>
            <a:r>
              <a:rPr lang="en-US" sz="13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Komputer</a:t>
            </a:r>
            <a:endParaRPr lang="en-US" sz="1300" dirty="0">
              <a:solidFill>
                <a:srgbClr val="000000"/>
              </a:solidFill>
              <a:latin typeface="Montserrat Bold"/>
            </a:endParaRPr>
          </a:p>
          <a:p>
            <a:pPr algn="ctr">
              <a:lnSpc>
                <a:spcPts val="1820"/>
              </a:lnSpc>
              <a:spcBef>
                <a:spcPct val="0"/>
              </a:spcBef>
            </a:pPr>
            <a:endParaRPr lang="en-US" sz="13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5574" y="5420264"/>
            <a:ext cx="6551564" cy="289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3"/>
              </a:lnSpc>
            </a:pPr>
            <a:r>
              <a:rPr lang="en-US" sz="2549">
                <a:solidFill>
                  <a:srgbClr val="000000"/>
                </a:solidFill>
                <a:latin typeface="Montserrat"/>
              </a:rPr>
              <a:t> -Optimalisasi Performa</a:t>
            </a:r>
          </a:p>
          <a:p>
            <a:pPr algn="l">
              <a:lnSpc>
                <a:spcPts val="3823"/>
              </a:lnSpc>
            </a:pPr>
            <a:r>
              <a:rPr lang="en-US" sz="2549">
                <a:solidFill>
                  <a:srgbClr val="000000"/>
                </a:solidFill>
                <a:latin typeface="Montserrat"/>
              </a:rPr>
              <a:t>  -Penjaminan Kualitas</a:t>
            </a:r>
          </a:p>
          <a:p>
            <a:pPr algn="l">
              <a:lnSpc>
                <a:spcPts val="3823"/>
              </a:lnSpc>
            </a:pPr>
            <a:r>
              <a:rPr lang="en-US" sz="2549">
                <a:solidFill>
                  <a:srgbClr val="000000"/>
                </a:solidFill>
                <a:latin typeface="Montserrat"/>
              </a:rPr>
              <a:t>  -Pemantauan Efisiensi</a:t>
            </a:r>
          </a:p>
          <a:p>
            <a:pPr algn="l">
              <a:lnSpc>
                <a:spcPts val="3823"/>
              </a:lnSpc>
            </a:pPr>
            <a:r>
              <a:rPr lang="en-US" sz="2549">
                <a:solidFill>
                  <a:srgbClr val="000000"/>
                </a:solidFill>
                <a:latin typeface="Montserrat"/>
              </a:rPr>
              <a:t>  -Pengambilan Keputusan yang Informatif</a:t>
            </a:r>
          </a:p>
          <a:p>
            <a:pPr algn="l">
              <a:lnSpc>
                <a:spcPts val="3823"/>
              </a:lnSpc>
            </a:pPr>
            <a:endParaRPr lang="en-US" sz="2549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10415" y="603186"/>
            <a:ext cx="1496518" cy="1496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39965" y="2561835"/>
            <a:ext cx="4998768" cy="2853478"/>
            <a:chOff x="0" y="0"/>
            <a:chExt cx="1316548" cy="751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6548" cy="751533"/>
            </a:xfrm>
            <a:custGeom>
              <a:avLst/>
              <a:gdLst/>
              <a:ahLst/>
              <a:cxnLst/>
              <a:rect l="l" t="t" r="r" b="b"/>
              <a:pathLst>
                <a:path w="1316548" h="751533">
                  <a:moveTo>
                    <a:pt x="78406" y="0"/>
                  </a:moveTo>
                  <a:lnTo>
                    <a:pt x="1238142" y="0"/>
                  </a:lnTo>
                  <a:cubicBezTo>
                    <a:pt x="1281444" y="0"/>
                    <a:pt x="1316548" y="35104"/>
                    <a:pt x="1316548" y="78406"/>
                  </a:cubicBezTo>
                  <a:lnTo>
                    <a:pt x="1316548" y="673127"/>
                  </a:lnTo>
                  <a:cubicBezTo>
                    <a:pt x="1316548" y="716430"/>
                    <a:pt x="1281444" y="751533"/>
                    <a:pt x="1238142" y="751533"/>
                  </a:cubicBezTo>
                  <a:lnTo>
                    <a:pt x="78406" y="751533"/>
                  </a:lnTo>
                  <a:cubicBezTo>
                    <a:pt x="57612" y="751533"/>
                    <a:pt x="37669" y="743273"/>
                    <a:pt x="22965" y="728569"/>
                  </a:cubicBezTo>
                  <a:cubicBezTo>
                    <a:pt x="8261" y="713865"/>
                    <a:pt x="0" y="693922"/>
                    <a:pt x="0" y="673127"/>
                  </a:cubicBezTo>
                  <a:lnTo>
                    <a:pt x="0" y="78406"/>
                  </a:lnTo>
                  <a:cubicBezTo>
                    <a:pt x="0" y="35104"/>
                    <a:pt x="35104" y="0"/>
                    <a:pt x="78406" y="0"/>
                  </a:cubicBezTo>
                  <a:close/>
                </a:path>
              </a:pathLst>
            </a:custGeom>
            <a:solidFill>
              <a:srgbClr val="D9D9D9">
                <a:alpha val="6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6548" cy="789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33612" y="2561835"/>
            <a:ext cx="4998768" cy="2853478"/>
            <a:chOff x="0" y="0"/>
            <a:chExt cx="1316548" cy="7515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6548" cy="751533"/>
            </a:xfrm>
            <a:custGeom>
              <a:avLst/>
              <a:gdLst/>
              <a:ahLst/>
              <a:cxnLst/>
              <a:rect l="l" t="t" r="r" b="b"/>
              <a:pathLst>
                <a:path w="1316548" h="751533">
                  <a:moveTo>
                    <a:pt x="78987" y="0"/>
                  </a:moveTo>
                  <a:lnTo>
                    <a:pt x="1237561" y="0"/>
                  </a:lnTo>
                  <a:cubicBezTo>
                    <a:pt x="1258509" y="0"/>
                    <a:pt x="1278600" y="8322"/>
                    <a:pt x="1293413" y="23135"/>
                  </a:cubicBezTo>
                  <a:cubicBezTo>
                    <a:pt x="1308226" y="37948"/>
                    <a:pt x="1316548" y="58038"/>
                    <a:pt x="1316548" y="78987"/>
                  </a:cubicBezTo>
                  <a:lnTo>
                    <a:pt x="1316548" y="672546"/>
                  </a:lnTo>
                  <a:cubicBezTo>
                    <a:pt x="1316548" y="716170"/>
                    <a:pt x="1281184" y="751533"/>
                    <a:pt x="1237561" y="751533"/>
                  </a:cubicBezTo>
                  <a:lnTo>
                    <a:pt x="78987" y="751533"/>
                  </a:lnTo>
                  <a:cubicBezTo>
                    <a:pt x="58038" y="751533"/>
                    <a:pt x="37948" y="743212"/>
                    <a:pt x="23135" y="728399"/>
                  </a:cubicBezTo>
                  <a:cubicBezTo>
                    <a:pt x="8322" y="713586"/>
                    <a:pt x="0" y="693495"/>
                    <a:pt x="0" y="672546"/>
                  </a:cubicBezTo>
                  <a:lnTo>
                    <a:pt x="0" y="78987"/>
                  </a:lnTo>
                  <a:cubicBezTo>
                    <a:pt x="0" y="58038"/>
                    <a:pt x="8322" y="37948"/>
                    <a:pt x="23135" y="23135"/>
                  </a:cubicBezTo>
                  <a:cubicBezTo>
                    <a:pt x="37948" y="8322"/>
                    <a:pt x="58038" y="0"/>
                    <a:pt x="789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16548" cy="789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33612" y="6404822"/>
            <a:ext cx="4998768" cy="2853478"/>
            <a:chOff x="0" y="0"/>
            <a:chExt cx="1316548" cy="7515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6548" cy="751533"/>
            </a:xfrm>
            <a:custGeom>
              <a:avLst/>
              <a:gdLst/>
              <a:ahLst/>
              <a:cxnLst/>
              <a:rect l="l" t="t" r="r" b="b"/>
              <a:pathLst>
                <a:path w="1316548" h="751533">
                  <a:moveTo>
                    <a:pt x="78987" y="0"/>
                  </a:moveTo>
                  <a:lnTo>
                    <a:pt x="1237561" y="0"/>
                  </a:lnTo>
                  <a:cubicBezTo>
                    <a:pt x="1258509" y="0"/>
                    <a:pt x="1278600" y="8322"/>
                    <a:pt x="1293413" y="23135"/>
                  </a:cubicBezTo>
                  <a:cubicBezTo>
                    <a:pt x="1308226" y="37948"/>
                    <a:pt x="1316548" y="58038"/>
                    <a:pt x="1316548" y="78987"/>
                  </a:cubicBezTo>
                  <a:lnTo>
                    <a:pt x="1316548" y="672546"/>
                  </a:lnTo>
                  <a:cubicBezTo>
                    <a:pt x="1316548" y="716170"/>
                    <a:pt x="1281184" y="751533"/>
                    <a:pt x="1237561" y="751533"/>
                  </a:cubicBezTo>
                  <a:lnTo>
                    <a:pt x="78987" y="751533"/>
                  </a:lnTo>
                  <a:cubicBezTo>
                    <a:pt x="58038" y="751533"/>
                    <a:pt x="37948" y="743212"/>
                    <a:pt x="23135" y="728399"/>
                  </a:cubicBezTo>
                  <a:cubicBezTo>
                    <a:pt x="8322" y="713586"/>
                    <a:pt x="0" y="693495"/>
                    <a:pt x="0" y="672546"/>
                  </a:cubicBezTo>
                  <a:lnTo>
                    <a:pt x="0" y="78987"/>
                  </a:lnTo>
                  <a:cubicBezTo>
                    <a:pt x="0" y="58038"/>
                    <a:pt x="8322" y="37948"/>
                    <a:pt x="23135" y="23135"/>
                  </a:cubicBezTo>
                  <a:cubicBezTo>
                    <a:pt x="37948" y="8322"/>
                    <a:pt x="58038" y="0"/>
                    <a:pt x="78987" y="0"/>
                  </a:cubicBezTo>
                  <a:close/>
                </a:path>
              </a:pathLst>
            </a:custGeom>
            <a:solidFill>
              <a:srgbClr val="D9D9D9">
                <a:alpha val="6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16548" cy="789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781181" y="1110846"/>
            <a:ext cx="1710741" cy="67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Arsitektur</a:t>
            </a:r>
            <a:r>
              <a:rPr lang="en-US" sz="13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Montserrat Bold"/>
              </a:rPr>
              <a:t>Komputer</a:t>
            </a:r>
            <a:endParaRPr lang="en-US" sz="1300" dirty="0">
              <a:solidFill>
                <a:srgbClr val="000000"/>
              </a:solidFill>
              <a:latin typeface="Montserrat Bold"/>
            </a:endParaRPr>
          </a:p>
          <a:p>
            <a:pPr algn="ctr">
              <a:lnSpc>
                <a:spcPts val="1820"/>
              </a:lnSpc>
              <a:spcBef>
                <a:spcPct val="0"/>
              </a:spcBef>
            </a:pPr>
            <a:endParaRPr lang="en-US" sz="13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942559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9" y="0"/>
                </a:lnTo>
                <a:lnTo>
                  <a:pt x="1180519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639965" y="3942008"/>
            <a:ext cx="4998768" cy="132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4"/>
              </a:lnSpc>
            </a:pPr>
            <a:r>
              <a:rPr lang="en-US" sz="1436">
                <a:solidFill>
                  <a:srgbClr val="000000"/>
                </a:solidFill>
                <a:latin typeface="Montserrat"/>
              </a:rPr>
              <a:t>Dengan melakukan evaluasi, kita dapat mengidentifikasi area-area di mana performa sistem komputer dapat ditingkatkan, sehingga dapat beroperasi dengan lebih efisien.</a:t>
            </a:r>
          </a:p>
          <a:p>
            <a:pPr algn="ctr">
              <a:lnSpc>
                <a:spcPts val="2154"/>
              </a:lnSpc>
            </a:pPr>
            <a:endParaRPr lang="en-US" sz="1436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195478" y="2978445"/>
            <a:ext cx="328496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OPTIMALISASI PERFORMA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33612" y="3942008"/>
            <a:ext cx="4555843" cy="159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5"/>
              </a:lnSpc>
            </a:pPr>
            <a:r>
              <a:rPr lang="en-US" sz="1690">
                <a:solidFill>
                  <a:srgbClr val="FFFFFF"/>
                </a:solidFill>
                <a:latin typeface="Montserrat"/>
              </a:rPr>
              <a:t>membantu memastikan bahwa sistem komputer memenuhi standar kualitas yang ditetapkan, termasuk keandalan, keamanan, dan ketersediaan.</a:t>
            </a:r>
          </a:p>
          <a:p>
            <a:pPr algn="ctr">
              <a:lnSpc>
                <a:spcPts val="2535"/>
              </a:lnSpc>
            </a:pPr>
            <a:endParaRPr lang="en-US" sz="169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02057" y="6668264"/>
            <a:ext cx="3284960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ASPEK 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00884" y="7983961"/>
            <a:ext cx="4998768" cy="136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3"/>
              </a:lnSpc>
            </a:pPr>
            <a:r>
              <a:rPr lang="en-US" sz="1435">
                <a:solidFill>
                  <a:srgbClr val="000000"/>
                </a:solidFill>
                <a:latin typeface="Montserrat"/>
              </a:rPr>
              <a:t>Hasil evaluasi memberikan data yang diperlukan untuk pengambilan keputusan yang tepat terkait dengan upgrade, perbaikan, atau penggantian perangkat keras atau perangkat lunak.</a:t>
            </a:r>
          </a:p>
          <a:p>
            <a:pPr algn="ctr">
              <a:lnSpc>
                <a:spcPts val="2153"/>
              </a:lnSpc>
            </a:pPr>
            <a:endParaRPr lang="en-US" sz="1435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610053" y="6788778"/>
            <a:ext cx="3780429" cy="10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</a:pPr>
            <a:r>
              <a:rPr lang="en-US" sz="2015">
                <a:solidFill>
                  <a:srgbClr val="000000"/>
                </a:solidFill>
                <a:latin typeface="Montserrat Bold"/>
              </a:rPr>
              <a:t>PENGAMBILAN KEPUTUSAN YANG INFORMATIF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871854" y="1928088"/>
            <a:ext cx="1267494" cy="126749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39965" y="6404822"/>
            <a:ext cx="4998768" cy="2853478"/>
            <a:chOff x="0" y="0"/>
            <a:chExt cx="1316548" cy="7515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16548" cy="751533"/>
            </a:xfrm>
            <a:custGeom>
              <a:avLst/>
              <a:gdLst/>
              <a:ahLst/>
              <a:cxnLst/>
              <a:rect l="l" t="t" r="r" b="b"/>
              <a:pathLst>
                <a:path w="1316548" h="751533">
                  <a:moveTo>
                    <a:pt x="78987" y="0"/>
                  </a:moveTo>
                  <a:lnTo>
                    <a:pt x="1237561" y="0"/>
                  </a:lnTo>
                  <a:cubicBezTo>
                    <a:pt x="1258509" y="0"/>
                    <a:pt x="1278600" y="8322"/>
                    <a:pt x="1293413" y="23135"/>
                  </a:cubicBezTo>
                  <a:cubicBezTo>
                    <a:pt x="1308226" y="37948"/>
                    <a:pt x="1316548" y="58038"/>
                    <a:pt x="1316548" y="78987"/>
                  </a:cubicBezTo>
                  <a:lnTo>
                    <a:pt x="1316548" y="672546"/>
                  </a:lnTo>
                  <a:cubicBezTo>
                    <a:pt x="1316548" y="716170"/>
                    <a:pt x="1281184" y="751533"/>
                    <a:pt x="1237561" y="751533"/>
                  </a:cubicBezTo>
                  <a:lnTo>
                    <a:pt x="78987" y="751533"/>
                  </a:lnTo>
                  <a:cubicBezTo>
                    <a:pt x="58038" y="751533"/>
                    <a:pt x="37948" y="743212"/>
                    <a:pt x="23135" y="728399"/>
                  </a:cubicBezTo>
                  <a:cubicBezTo>
                    <a:pt x="8322" y="713586"/>
                    <a:pt x="0" y="693495"/>
                    <a:pt x="0" y="672546"/>
                  </a:cubicBezTo>
                  <a:lnTo>
                    <a:pt x="0" y="78987"/>
                  </a:lnTo>
                  <a:cubicBezTo>
                    <a:pt x="0" y="58038"/>
                    <a:pt x="8322" y="37948"/>
                    <a:pt x="23135" y="23135"/>
                  </a:cubicBezTo>
                  <a:cubicBezTo>
                    <a:pt x="37948" y="8322"/>
                    <a:pt x="58038" y="0"/>
                    <a:pt x="789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316548" cy="789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3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591776" y="7626479"/>
            <a:ext cx="5095145" cy="170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807">
                <a:solidFill>
                  <a:srgbClr val="FFFFFF"/>
                </a:solidFill>
                <a:latin typeface="Montserrat"/>
              </a:rPr>
              <a:t>membantu dalam memantau dan meningkatkan efisiensi penggunaan sumber daya, seperti energi dan kapasitas pemrosesan.</a:t>
            </a:r>
          </a:p>
          <a:p>
            <a:pPr algn="ctr">
              <a:lnSpc>
                <a:spcPts val="2710"/>
              </a:lnSpc>
            </a:pPr>
            <a:endParaRPr lang="en-US" sz="180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610053" y="2947899"/>
            <a:ext cx="3780429" cy="84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>
                <a:solidFill>
                  <a:srgbClr val="000000"/>
                </a:solidFill>
                <a:latin typeface="Montserrat Bold"/>
              </a:rPr>
              <a:t>PENJAMINAN KUALITAS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95478" y="6668264"/>
            <a:ext cx="328496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PEMANTAUAN EFISIENSI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0753" y="-231347"/>
            <a:ext cx="10749694" cy="107496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500675"/>
            <a:ext cx="7691817" cy="7661771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1930" r="-3749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869251"/>
            <a:ext cx="8350075" cy="212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4"/>
              </a:lnSpc>
            </a:pPr>
            <a:r>
              <a:rPr lang="en-US" sz="5154">
                <a:solidFill>
                  <a:srgbClr val="000000"/>
                </a:solidFill>
                <a:latin typeface="Poppins Bold"/>
              </a:rPr>
              <a:t>ASPEK-ASPEK EVALUASI KOMPUTER</a:t>
            </a:r>
          </a:p>
          <a:p>
            <a:pPr algn="l">
              <a:lnSpc>
                <a:spcPts val="5464"/>
              </a:lnSpc>
            </a:pPr>
            <a:endParaRPr lang="en-US" sz="5154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227090" y="866928"/>
            <a:ext cx="1267494" cy="12674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669610" y="8192812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733392" y="2762506"/>
            <a:ext cx="1522385" cy="1441699"/>
            <a:chOff x="0" y="0"/>
            <a:chExt cx="831893" cy="7878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31893" cy="787802"/>
            </a:xfrm>
            <a:custGeom>
              <a:avLst/>
              <a:gdLst/>
              <a:ahLst/>
              <a:cxnLst/>
              <a:rect l="l" t="t" r="r" b="b"/>
              <a:pathLst>
                <a:path w="831893" h="787802">
                  <a:moveTo>
                    <a:pt x="106793" y="0"/>
                  </a:moveTo>
                  <a:lnTo>
                    <a:pt x="725099" y="0"/>
                  </a:lnTo>
                  <a:cubicBezTo>
                    <a:pt x="784080" y="0"/>
                    <a:pt x="831893" y="47813"/>
                    <a:pt x="831893" y="106793"/>
                  </a:cubicBezTo>
                  <a:lnTo>
                    <a:pt x="831893" y="681009"/>
                  </a:lnTo>
                  <a:cubicBezTo>
                    <a:pt x="831893" y="709333"/>
                    <a:pt x="820641" y="736496"/>
                    <a:pt x="800614" y="756523"/>
                  </a:cubicBezTo>
                  <a:cubicBezTo>
                    <a:pt x="780586" y="776551"/>
                    <a:pt x="753423" y="787802"/>
                    <a:pt x="725099" y="787802"/>
                  </a:cubicBezTo>
                  <a:lnTo>
                    <a:pt x="106793" y="787802"/>
                  </a:lnTo>
                  <a:cubicBezTo>
                    <a:pt x="78470" y="787802"/>
                    <a:pt x="51307" y="776551"/>
                    <a:pt x="31279" y="756523"/>
                  </a:cubicBezTo>
                  <a:cubicBezTo>
                    <a:pt x="11251" y="736496"/>
                    <a:pt x="0" y="709333"/>
                    <a:pt x="0" y="681009"/>
                  </a:cubicBezTo>
                  <a:lnTo>
                    <a:pt x="0" y="106793"/>
                  </a:lnTo>
                  <a:cubicBezTo>
                    <a:pt x="0" y="78470"/>
                    <a:pt x="11251" y="51307"/>
                    <a:pt x="31279" y="31279"/>
                  </a:cubicBezTo>
                  <a:cubicBezTo>
                    <a:pt x="51307" y="11251"/>
                    <a:pt x="78470" y="0"/>
                    <a:pt x="1067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831893" cy="787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687901" y="6414383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73763" y="8467198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69685" y="7305816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33392" y="3172837"/>
            <a:ext cx="1671309" cy="95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20517" y="4548024"/>
            <a:ext cx="9358549" cy="386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400">
                <a:solidFill>
                  <a:srgbClr val="000000"/>
                </a:solidFill>
                <a:latin typeface="Montserrat"/>
              </a:rPr>
              <a:t>Performa</a:t>
            </a:r>
          </a:p>
          <a:p>
            <a:pPr algn="l">
              <a:lnSpc>
                <a:spcPts val="5100"/>
              </a:lnSpc>
            </a:pPr>
            <a:r>
              <a:rPr lang="en-US" sz="3400">
                <a:solidFill>
                  <a:srgbClr val="000000"/>
                </a:solidFill>
                <a:latin typeface="Montserrat"/>
              </a:rPr>
              <a:t>Evaluasi performa mencakup pengukuran kecepatan, kapasitas, dan kinerja sistem komputer dalam menangani berbagai tugas dan beban kerja.</a:t>
            </a:r>
          </a:p>
          <a:p>
            <a:pPr algn="l">
              <a:lnSpc>
                <a:spcPts val="5100"/>
              </a:lnSpc>
            </a:pPr>
            <a:endParaRPr lang="en-US" sz="340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0753" y="-231347"/>
            <a:ext cx="10749694" cy="107496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500675"/>
            <a:ext cx="7691817" cy="7661771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1930" r="-3749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869251"/>
            <a:ext cx="8350075" cy="212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4"/>
              </a:lnSpc>
            </a:pPr>
            <a:r>
              <a:rPr lang="en-US" sz="5154">
                <a:solidFill>
                  <a:srgbClr val="000000"/>
                </a:solidFill>
                <a:latin typeface="Poppins Bold"/>
              </a:rPr>
              <a:t>ASPEK-ASPEK EVALUASI KOMPUTER</a:t>
            </a:r>
          </a:p>
          <a:p>
            <a:pPr algn="l">
              <a:lnSpc>
                <a:spcPts val="5464"/>
              </a:lnSpc>
            </a:pPr>
            <a:endParaRPr lang="en-US" sz="5154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227090" y="866928"/>
            <a:ext cx="1267494" cy="12674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139343" y="2994511"/>
            <a:ext cx="1485584" cy="1209694"/>
            <a:chOff x="0" y="0"/>
            <a:chExt cx="811783" cy="6610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1783" cy="661025"/>
            </a:xfrm>
            <a:custGeom>
              <a:avLst/>
              <a:gdLst/>
              <a:ahLst/>
              <a:cxnLst/>
              <a:rect l="l" t="t" r="r" b="b"/>
              <a:pathLst>
                <a:path w="811783" h="661025">
                  <a:moveTo>
                    <a:pt x="109439" y="0"/>
                  </a:moveTo>
                  <a:lnTo>
                    <a:pt x="702344" y="0"/>
                  </a:lnTo>
                  <a:cubicBezTo>
                    <a:pt x="731369" y="0"/>
                    <a:pt x="759205" y="11530"/>
                    <a:pt x="779729" y="32054"/>
                  </a:cubicBezTo>
                  <a:cubicBezTo>
                    <a:pt x="800253" y="52578"/>
                    <a:pt x="811783" y="80414"/>
                    <a:pt x="811783" y="109439"/>
                  </a:cubicBezTo>
                  <a:lnTo>
                    <a:pt x="811783" y="551587"/>
                  </a:lnTo>
                  <a:cubicBezTo>
                    <a:pt x="811783" y="580612"/>
                    <a:pt x="800253" y="608448"/>
                    <a:pt x="779729" y="628972"/>
                  </a:cubicBezTo>
                  <a:cubicBezTo>
                    <a:pt x="759205" y="649495"/>
                    <a:pt x="731369" y="661025"/>
                    <a:pt x="702344" y="661025"/>
                  </a:cubicBezTo>
                  <a:lnTo>
                    <a:pt x="109439" y="661025"/>
                  </a:lnTo>
                  <a:cubicBezTo>
                    <a:pt x="80414" y="661025"/>
                    <a:pt x="52578" y="649495"/>
                    <a:pt x="32054" y="628972"/>
                  </a:cubicBezTo>
                  <a:cubicBezTo>
                    <a:pt x="11530" y="608448"/>
                    <a:pt x="0" y="580612"/>
                    <a:pt x="0" y="551587"/>
                  </a:cubicBezTo>
                  <a:lnTo>
                    <a:pt x="0" y="109439"/>
                  </a:lnTo>
                  <a:cubicBezTo>
                    <a:pt x="0" y="80414"/>
                    <a:pt x="11530" y="52578"/>
                    <a:pt x="32054" y="32054"/>
                  </a:cubicBezTo>
                  <a:cubicBezTo>
                    <a:pt x="52578" y="11530"/>
                    <a:pt x="80414" y="0"/>
                    <a:pt x="109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811783" cy="65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59"/>
                </a:lnSpc>
              </a:pPr>
              <a:r>
                <a:rPr lang="en-US" sz="4799">
                  <a:solidFill>
                    <a:srgbClr val="FFFFFF"/>
                  </a:solidFill>
                  <a:latin typeface="Montserrat"/>
                </a:rPr>
                <a:t>02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860838" y="4564640"/>
            <a:ext cx="8633237" cy="4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7"/>
              </a:lnSpc>
            </a:pPr>
            <a:r>
              <a:rPr lang="en-US" sz="3525">
                <a:solidFill>
                  <a:srgbClr val="000000"/>
                </a:solidFill>
                <a:latin typeface="Montserrat"/>
              </a:rPr>
              <a:t>Keandalan</a:t>
            </a:r>
          </a:p>
          <a:p>
            <a:pPr algn="l">
              <a:lnSpc>
                <a:spcPts val="5287"/>
              </a:lnSpc>
            </a:pPr>
            <a:r>
              <a:rPr lang="en-US" sz="3525">
                <a:solidFill>
                  <a:srgbClr val="000000"/>
                </a:solidFill>
                <a:latin typeface="Montserrat"/>
              </a:rPr>
              <a:t>Evaluasi keandalan melibatkan pengujian stabilitas sistem dan kemampuan sistem untuk beroperasi tanpa kegagalan dalam jangka waktu tertentu.</a:t>
            </a:r>
          </a:p>
          <a:p>
            <a:pPr algn="l">
              <a:lnSpc>
                <a:spcPts val="5287"/>
              </a:lnSpc>
            </a:pPr>
            <a:endParaRPr lang="en-US" sz="3525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09644" y="5259929"/>
            <a:ext cx="710483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9610" y="8192812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7901" y="6414383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9685" y="7305816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73763" y="4166105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0753" y="-231347"/>
            <a:ext cx="10749694" cy="107496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500675"/>
            <a:ext cx="7691817" cy="7661771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1930" r="-3749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869251"/>
            <a:ext cx="8350075" cy="212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4"/>
              </a:lnSpc>
            </a:pPr>
            <a:r>
              <a:rPr lang="en-US" sz="5154">
                <a:solidFill>
                  <a:srgbClr val="000000"/>
                </a:solidFill>
                <a:latin typeface="Poppins Bold"/>
              </a:rPr>
              <a:t>ASPEK-ASPEK EVALUASI KOMPUTER</a:t>
            </a:r>
          </a:p>
          <a:p>
            <a:pPr algn="l">
              <a:lnSpc>
                <a:spcPts val="5464"/>
              </a:lnSpc>
            </a:pPr>
            <a:endParaRPr lang="en-US" sz="5154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227090" y="866928"/>
            <a:ext cx="1267494" cy="12674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144000" y="3166867"/>
            <a:ext cx="1444667" cy="1216355"/>
            <a:chOff x="0" y="0"/>
            <a:chExt cx="789424" cy="6646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9424" cy="664665"/>
            </a:xfrm>
            <a:custGeom>
              <a:avLst/>
              <a:gdLst/>
              <a:ahLst/>
              <a:cxnLst/>
              <a:rect l="l" t="t" r="r" b="b"/>
              <a:pathLst>
                <a:path w="789424" h="664665">
                  <a:moveTo>
                    <a:pt x="112538" y="0"/>
                  </a:moveTo>
                  <a:lnTo>
                    <a:pt x="676886" y="0"/>
                  </a:lnTo>
                  <a:cubicBezTo>
                    <a:pt x="739039" y="0"/>
                    <a:pt x="789424" y="50385"/>
                    <a:pt x="789424" y="112538"/>
                  </a:cubicBezTo>
                  <a:lnTo>
                    <a:pt x="789424" y="552127"/>
                  </a:lnTo>
                  <a:cubicBezTo>
                    <a:pt x="789424" y="614280"/>
                    <a:pt x="739039" y="664665"/>
                    <a:pt x="676886" y="664665"/>
                  </a:cubicBezTo>
                  <a:lnTo>
                    <a:pt x="112538" y="664665"/>
                  </a:lnTo>
                  <a:cubicBezTo>
                    <a:pt x="50385" y="664665"/>
                    <a:pt x="0" y="614280"/>
                    <a:pt x="0" y="552127"/>
                  </a:cubicBezTo>
                  <a:lnTo>
                    <a:pt x="0" y="112538"/>
                  </a:lnTo>
                  <a:cubicBezTo>
                    <a:pt x="0" y="50385"/>
                    <a:pt x="50385" y="0"/>
                    <a:pt x="1125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789424" cy="664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669610" y="8192812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7901" y="6414383"/>
            <a:ext cx="710483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73763" y="8467198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69610" y="9446195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9685" y="7305816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50560" y="7382016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95319" y="3353424"/>
            <a:ext cx="974367" cy="8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</a:pPr>
            <a:r>
              <a:rPr lang="en-US" sz="5001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60838" y="4809505"/>
            <a:ext cx="9471364" cy="360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8"/>
              </a:lnSpc>
            </a:pPr>
            <a:r>
              <a:rPr lang="en-US" sz="3172">
                <a:solidFill>
                  <a:srgbClr val="000000"/>
                </a:solidFill>
                <a:latin typeface="Montserrat"/>
              </a:rPr>
              <a:t>Ketersediaan</a:t>
            </a:r>
          </a:p>
          <a:p>
            <a:pPr algn="l">
              <a:lnSpc>
                <a:spcPts val="4758"/>
              </a:lnSpc>
            </a:pPr>
            <a:r>
              <a:rPr lang="en-US" sz="3172">
                <a:solidFill>
                  <a:srgbClr val="000000"/>
                </a:solidFill>
                <a:latin typeface="Montserrat"/>
              </a:rPr>
              <a:t>Mengukur seberapa sering sistem komputer tersedia untuk digunakan, dan melibatkan perencanaan cadangan dan pemulihan bencana.</a:t>
            </a:r>
          </a:p>
          <a:p>
            <a:pPr algn="l">
              <a:lnSpc>
                <a:spcPts val="4758"/>
              </a:lnSpc>
            </a:pPr>
            <a:endParaRPr lang="en-US" sz="3172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0753" y="-231347"/>
            <a:ext cx="10749694" cy="107496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500675"/>
            <a:ext cx="7691817" cy="7661771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1930" r="-3749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869251"/>
            <a:ext cx="8350075" cy="212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4"/>
              </a:lnSpc>
            </a:pPr>
            <a:r>
              <a:rPr lang="en-US" sz="5154">
                <a:solidFill>
                  <a:srgbClr val="000000"/>
                </a:solidFill>
                <a:latin typeface="Poppins Bold"/>
              </a:rPr>
              <a:t>ASPEK-ASPEK EVALUASI KOMPUTER</a:t>
            </a:r>
          </a:p>
          <a:p>
            <a:pPr algn="l">
              <a:lnSpc>
                <a:spcPts val="5464"/>
              </a:lnSpc>
            </a:pPr>
            <a:endParaRPr lang="en-US" sz="5154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227090" y="866928"/>
            <a:ext cx="1267494" cy="12674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609644" y="5259929"/>
            <a:ext cx="710483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69610" y="8192812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720517" y="3173561"/>
            <a:ext cx="2191661" cy="935124"/>
            <a:chOff x="0" y="0"/>
            <a:chExt cx="1197612" cy="510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97612" cy="510990"/>
            </a:xfrm>
            <a:custGeom>
              <a:avLst/>
              <a:gdLst/>
              <a:ahLst/>
              <a:cxnLst/>
              <a:rect l="l" t="t" r="r" b="b"/>
              <a:pathLst>
                <a:path w="1197612" h="510990">
                  <a:moveTo>
                    <a:pt x="74181" y="0"/>
                  </a:moveTo>
                  <a:lnTo>
                    <a:pt x="1123431" y="0"/>
                  </a:lnTo>
                  <a:cubicBezTo>
                    <a:pt x="1164400" y="0"/>
                    <a:pt x="1197612" y="33212"/>
                    <a:pt x="1197612" y="74181"/>
                  </a:cubicBezTo>
                  <a:lnTo>
                    <a:pt x="1197612" y="436808"/>
                  </a:lnTo>
                  <a:cubicBezTo>
                    <a:pt x="1197612" y="477778"/>
                    <a:pt x="1164400" y="510990"/>
                    <a:pt x="1123431" y="510990"/>
                  </a:cubicBezTo>
                  <a:lnTo>
                    <a:pt x="74181" y="510990"/>
                  </a:lnTo>
                  <a:cubicBezTo>
                    <a:pt x="33212" y="510990"/>
                    <a:pt x="0" y="477778"/>
                    <a:pt x="0" y="436808"/>
                  </a:cubicBezTo>
                  <a:lnTo>
                    <a:pt x="0" y="74181"/>
                  </a:lnTo>
                  <a:cubicBezTo>
                    <a:pt x="0" y="33212"/>
                    <a:pt x="33212" y="0"/>
                    <a:pt x="7418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197612" cy="51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139343" y="3370220"/>
            <a:ext cx="1772835" cy="73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2"/>
              </a:lnSpc>
            </a:pPr>
            <a:r>
              <a:rPr lang="en-US" sz="4301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0560" y="7343916"/>
            <a:ext cx="710483" cy="71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2"/>
              </a:lnSpc>
            </a:pPr>
            <a:r>
              <a:rPr lang="en-US" sz="42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60838" y="4480258"/>
            <a:ext cx="8936146" cy="451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7"/>
              </a:lnSpc>
            </a:pPr>
            <a:r>
              <a:rPr lang="en-US" sz="3411">
                <a:solidFill>
                  <a:srgbClr val="000000"/>
                </a:solidFill>
                <a:latin typeface="Montserrat"/>
              </a:rPr>
              <a:t>Keamanan</a:t>
            </a:r>
          </a:p>
          <a:p>
            <a:pPr algn="l">
              <a:lnSpc>
                <a:spcPts val="5117"/>
              </a:lnSpc>
            </a:pPr>
            <a:r>
              <a:rPr lang="en-US" sz="3411">
                <a:solidFill>
                  <a:srgbClr val="000000"/>
                </a:solidFill>
                <a:latin typeface="Montserrat"/>
              </a:rPr>
              <a:t>Evaluasi keamanan mencakup identifikasi dan penilaian kerentanan sistem terhadap ancaman keamanan serta implementasi kontrol akses dan kebijakan keamanan.</a:t>
            </a:r>
          </a:p>
          <a:p>
            <a:pPr algn="l">
              <a:lnSpc>
                <a:spcPts val="5117"/>
              </a:lnSpc>
            </a:pPr>
            <a:endParaRPr lang="en-US" sz="3411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0753" y="-231347"/>
            <a:ext cx="10749694" cy="107496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500675"/>
            <a:ext cx="7691817" cy="7661771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1930" r="-3749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869251"/>
            <a:ext cx="8350075" cy="212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4"/>
              </a:lnSpc>
            </a:pPr>
            <a:r>
              <a:rPr lang="en-US" sz="5154">
                <a:solidFill>
                  <a:srgbClr val="000000"/>
                </a:solidFill>
                <a:latin typeface="Poppins Bold"/>
              </a:rPr>
              <a:t>ASPEK-ASPEK EVALUASI KOMPUTER</a:t>
            </a:r>
          </a:p>
          <a:p>
            <a:pPr algn="l">
              <a:lnSpc>
                <a:spcPts val="5464"/>
              </a:lnSpc>
            </a:pPr>
            <a:endParaRPr lang="en-US" sz="5154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227090" y="866928"/>
            <a:ext cx="1267494" cy="12674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32000"/>
                  </a:srgbClr>
                </a:gs>
                <a:gs pos="100000">
                  <a:srgbClr val="CB6CE6">
                    <a:alpha val="3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028700"/>
            <a:ext cx="1180518" cy="365961"/>
          </a:xfrm>
          <a:custGeom>
            <a:avLst/>
            <a:gdLst/>
            <a:ahLst/>
            <a:cxnLst/>
            <a:rect l="l" t="t" r="r" b="b"/>
            <a:pathLst>
              <a:path w="1180518" h="365961">
                <a:moveTo>
                  <a:pt x="0" y="0"/>
                </a:moveTo>
                <a:lnTo>
                  <a:pt x="1180518" y="0"/>
                </a:lnTo>
                <a:lnTo>
                  <a:pt x="1180518" y="365961"/>
                </a:lnTo>
                <a:lnTo>
                  <a:pt x="0" y="3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860838" y="4598178"/>
            <a:ext cx="9308702" cy="3632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3210">
                <a:solidFill>
                  <a:srgbClr val="000000"/>
                </a:solidFill>
                <a:latin typeface="Montserrat"/>
              </a:rPr>
              <a:t>Efisiensi</a:t>
            </a:r>
          </a:p>
          <a:p>
            <a:pPr algn="l">
              <a:lnSpc>
                <a:spcPts val="4815"/>
              </a:lnSpc>
            </a:pPr>
            <a:r>
              <a:rPr lang="en-US" sz="3210">
                <a:solidFill>
                  <a:srgbClr val="000000"/>
                </a:solidFill>
                <a:latin typeface="Montserrat"/>
              </a:rPr>
              <a:t> Energi Evaluasi ini fokus pada pengukuran konsumsi daya sistem dan upaya untuk meningkatkan efisiensi energi dalam operasi harian.</a:t>
            </a:r>
          </a:p>
          <a:p>
            <a:pPr algn="l">
              <a:lnSpc>
                <a:spcPts val="4815"/>
              </a:lnSpc>
            </a:pPr>
            <a:endParaRPr lang="en-US" sz="321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69610" y="8192812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520758" y="2994511"/>
            <a:ext cx="1522385" cy="1133827"/>
            <a:chOff x="0" y="0"/>
            <a:chExt cx="831893" cy="6195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1893" cy="619569"/>
            </a:xfrm>
            <a:custGeom>
              <a:avLst/>
              <a:gdLst/>
              <a:ahLst/>
              <a:cxnLst/>
              <a:rect l="l" t="t" r="r" b="b"/>
              <a:pathLst>
                <a:path w="831893" h="619569">
                  <a:moveTo>
                    <a:pt x="106793" y="0"/>
                  </a:moveTo>
                  <a:lnTo>
                    <a:pt x="725099" y="0"/>
                  </a:lnTo>
                  <a:cubicBezTo>
                    <a:pt x="784080" y="0"/>
                    <a:pt x="831893" y="47813"/>
                    <a:pt x="831893" y="106793"/>
                  </a:cubicBezTo>
                  <a:lnTo>
                    <a:pt x="831893" y="512776"/>
                  </a:lnTo>
                  <a:cubicBezTo>
                    <a:pt x="831893" y="541099"/>
                    <a:pt x="820641" y="568262"/>
                    <a:pt x="800614" y="588290"/>
                  </a:cubicBezTo>
                  <a:cubicBezTo>
                    <a:pt x="780586" y="608317"/>
                    <a:pt x="753423" y="619569"/>
                    <a:pt x="725099" y="619569"/>
                  </a:cubicBezTo>
                  <a:lnTo>
                    <a:pt x="106793" y="619569"/>
                  </a:lnTo>
                  <a:cubicBezTo>
                    <a:pt x="78470" y="619569"/>
                    <a:pt x="51307" y="608317"/>
                    <a:pt x="31279" y="588290"/>
                  </a:cubicBezTo>
                  <a:cubicBezTo>
                    <a:pt x="11251" y="568262"/>
                    <a:pt x="0" y="541099"/>
                    <a:pt x="0" y="512776"/>
                  </a:cubicBezTo>
                  <a:lnTo>
                    <a:pt x="0" y="106793"/>
                  </a:lnTo>
                  <a:cubicBezTo>
                    <a:pt x="0" y="78470"/>
                    <a:pt x="11251" y="51307"/>
                    <a:pt x="31279" y="31279"/>
                  </a:cubicBezTo>
                  <a:cubicBezTo>
                    <a:pt x="51307" y="11251"/>
                    <a:pt x="78470" y="0"/>
                    <a:pt x="1067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831893" cy="6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69685" y="7305816"/>
            <a:ext cx="710483" cy="3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19561" y="3032495"/>
            <a:ext cx="1124780" cy="95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2"/>
              </a:lnSpc>
            </a:pPr>
            <a:r>
              <a:rPr lang="en-US" sz="5601">
                <a:solidFill>
                  <a:srgbClr val="FFFFFF"/>
                </a:solidFill>
                <a:latin typeface="Montserrat Bold"/>
              </a:rPr>
              <a:t>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801</Words>
  <Application>Microsoft Office PowerPoint</Application>
  <PresentationFormat>Custom</PresentationFormat>
  <Paragraphs>146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Montserrat Bold</vt:lpstr>
      <vt:lpstr>Montserrat</vt:lpstr>
      <vt:lpstr>Calibri</vt:lpstr>
      <vt:lpstr>Poppins Bold</vt:lpstr>
      <vt:lpstr>Tomorrow</vt:lpstr>
      <vt:lpstr>Arial</vt:lpstr>
      <vt:lpstr>210 마마블럭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Gradasi Modern Teknologi Informasi Dan Komunikasi Presentasi</dc:title>
  <cp:lastModifiedBy>HP</cp:lastModifiedBy>
  <cp:revision>7</cp:revision>
  <dcterms:created xsi:type="dcterms:W3CDTF">2006-08-16T00:00:00Z</dcterms:created>
  <dcterms:modified xsi:type="dcterms:W3CDTF">2024-05-17T06:49:07Z</dcterms:modified>
  <dc:identifier>DAF_x5koNQQ</dc:identifier>
</cp:coreProperties>
</file>